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2" r:id="rId2"/>
  </p:sldIdLst>
  <p:sldSz cx="34199513" cy="49968150"/>
  <p:notesSz cx="6858000" cy="9144000"/>
  <p:defaultTextStyle>
    <a:defPPr>
      <a:defRPr lang="en-US"/>
    </a:defPPr>
    <a:lvl1pPr algn="l" defTabSz="2193925" rtl="0" fontAlgn="base">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1pPr>
    <a:lvl2pPr marL="2193925" indent="-1736725" algn="l" defTabSz="2193925" rtl="0" fontAlgn="base">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2pPr>
    <a:lvl3pPr marL="4387850" indent="-3473450" algn="l" defTabSz="2193925" rtl="0" fontAlgn="base">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3pPr>
    <a:lvl4pPr marL="6583363" indent="-5211763" algn="l" defTabSz="2193925" rtl="0" fontAlgn="base">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4pPr>
    <a:lvl5pPr marL="8777288" indent="-6948488" algn="l" defTabSz="2193925" rtl="0" fontAlgn="base">
      <a:spcBef>
        <a:spcPct val="0"/>
      </a:spcBef>
      <a:spcAft>
        <a:spcPct val="0"/>
      </a:spcAft>
      <a:defRPr sz="87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sz="87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5738" userDrawn="1">
          <p15:clr>
            <a:srgbClr val="A4A3A4"/>
          </p15:clr>
        </p15:guide>
        <p15:guide id="2" pos="10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clrMru>
    <a:srgbClr val="2E516B"/>
    <a:srgbClr val="0C3862"/>
    <a:srgbClr val="E7E7E8"/>
    <a:srgbClr val="D9D9D9"/>
    <a:srgbClr val="D0DCE0"/>
    <a:srgbClr val="0005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71"/>
  </p:normalViewPr>
  <p:slideViewPr>
    <p:cSldViewPr snapToGrid="0" snapToObjects="1">
      <p:cViewPr>
        <p:scale>
          <a:sx n="40" d="100"/>
          <a:sy n="40" d="100"/>
        </p:scale>
        <p:origin x="-88" y="-6264"/>
      </p:cViewPr>
      <p:guideLst>
        <p:guide orient="horz" pos="15738"/>
        <p:guide pos="107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92C66E-EEDC-4E40-B39F-DD8CBFD4FB6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14"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5E4F695-DAA1-2A44-A385-B75CB777B55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C04FDF2-53DC-994B-83B0-D876945E1CFD}" type="datetimeFigureOut">
              <a:rPr lang="en-US" altLang="en-US"/>
              <a:pPr/>
              <a:t>2/27/19</a:t>
            </a:fld>
            <a:endParaRPr lang="en-US" altLang="en-US"/>
          </a:p>
        </p:txBody>
      </p:sp>
      <p:sp>
        <p:nvSpPr>
          <p:cNvPr id="4" name="Slide Image Placeholder 3">
            <a:extLst>
              <a:ext uri="{FF2B5EF4-FFF2-40B4-BE49-F238E27FC236}">
                <a16:creationId xmlns:a16="http://schemas.microsoft.com/office/drawing/2014/main" id="{78D8DE9A-0E15-244B-BD49-9B53EEC5FCFA}"/>
              </a:ext>
            </a:extLst>
          </p:cNvPr>
          <p:cNvSpPr>
            <a:spLocks noGrp="1" noRot="1" noChangeAspect="1"/>
          </p:cNvSpPr>
          <p:nvPr>
            <p:ph type="sldImg" idx="2"/>
          </p:nvPr>
        </p:nvSpPr>
        <p:spPr>
          <a:xfrm>
            <a:off x="2255838" y="685800"/>
            <a:ext cx="23463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F8545DE-3F34-4641-AA01-13FB938C412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a:extLst>
              <a:ext uri="{FF2B5EF4-FFF2-40B4-BE49-F238E27FC236}">
                <a16:creationId xmlns:a16="http://schemas.microsoft.com/office/drawing/2014/main" id="{8ABBA058-B38C-AC4A-B95F-2D0270B1CED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14"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B66E3B96-F9FF-A646-A06E-3DDF2D8335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6A52148-CCE3-AB42-B22D-680E1B6ACF3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2193925" rtl="0" eaLnBrk="0" fontAlgn="base" hangingPunct="0">
      <a:spcBef>
        <a:spcPct val="30000"/>
      </a:spcBef>
      <a:spcAft>
        <a:spcPct val="0"/>
      </a:spcAft>
      <a:defRPr sz="5700" kern="1200">
        <a:solidFill>
          <a:schemeClr val="tx1"/>
        </a:solidFill>
        <a:latin typeface="+mn-lt"/>
        <a:ea typeface="ＭＳ Ｐゴシック" charset="0"/>
        <a:cs typeface="ＭＳ Ｐゴシック" charset="0"/>
      </a:defRPr>
    </a:lvl1pPr>
    <a:lvl2pPr marL="2193925"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2pPr>
    <a:lvl3pPr marL="4387850"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3pPr>
    <a:lvl4pPr marL="6583363"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4pPr>
    <a:lvl5pPr marL="8777288" algn="l" defTabSz="2193925" rtl="0" eaLnBrk="0" fontAlgn="base" hangingPunct="0">
      <a:spcBef>
        <a:spcPct val="30000"/>
      </a:spcBef>
      <a:spcAft>
        <a:spcPct val="0"/>
      </a:spcAft>
      <a:defRPr sz="5700" kern="1200">
        <a:solidFill>
          <a:schemeClr val="tx1"/>
        </a:solidFill>
        <a:latin typeface="+mn-lt"/>
        <a:ea typeface="ＭＳ Ｐゴシック" charset="0"/>
        <a:cs typeface="+mn-cs"/>
      </a:defRPr>
    </a:lvl5pPr>
    <a:lvl6pPr marL="10972571" algn="l" defTabSz="2194514" rtl="0" eaLnBrk="1" latinLnBrk="0" hangingPunct="1">
      <a:defRPr sz="5700" kern="1200">
        <a:solidFill>
          <a:schemeClr val="tx1"/>
        </a:solidFill>
        <a:latin typeface="+mn-lt"/>
        <a:ea typeface="+mn-ea"/>
        <a:cs typeface="+mn-cs"/>
      </a:defRPr>
    </a:lvl6pPr>
    <a:lvl7pPr marL="13167085" algn="l" defTabSz="2194514" rtl="0" eaLnBrk="1" latinLnBrk="0" hangingPunct="1">
      <a:defRPr sz="5700" kern="1200">
        <a:solidFill>
          <a:schemeClr val="tx1"/>
        </a:solidFill>
        <a:latin typeface="+mn-lt"/>
        <a:ea typeface="+mn-ea"/>
        <a:cs typeface="+mn-cs"/>
      </a:defRPr>
    </a:lvl7pPr>
    <a:lvl8pPr marL="15361599" algn="l" defTabSz="2194514" rtl="0" eaLnBrk="1" latinLnBrk="0" hangingPunct="1">
      <a:defRPr sz="5700" kern="1200">
        <a:solidFill>
          <a:schemeClr val="tx1"/>
        </a:solidFill>
        <a:latin typeface="+mn-lt"/>
        <a:ea typeface="+mn-ea"/>
        <a:cs typeface="+mn-cs"/>
      </a:defRPr>
    </a:lvl8pPr>
    <a:lvl9pPr marL="17556115" algn="l" defTabSz="2194514"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A52148-CCE3-AB42-B22D-680E1B6ACF38}" type="slidenum">
              <a:rPr lang="en-US" altLang="en-US" smtClean="0"/>
              <a:pPr/>
              <a:t>1</a:t>
            </a:fld>
            <a:endParaRPr lang="en-US" altLang="en-US"/>
          </a:p>
        </p:txBody>
      </p:sp>
    </p:spTree>
    <p:extLst>
      <p:ext uri="{BB962C8B-B14F-4D97-AF65-F5344CB8AC3E}">
        <p14:creationId xmlns:p14="http://schemas.microsoft.com/office/powerpoint/2010/main" val="3420827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64964" y="15522518"/>
            <a:ext cx="29069586" cy="10710765"/>
          </a:xfrm>
        </p:spPr>
        <p:txBody>
          <a:bodyPr/>
          <a:lstStyle/>
          <a:p>
            <a:r>
              <a:rPr lang="en-CA"/>
              <a:t>Click to edit Master title style</a:t>
            </a:r>
            <a:endParaRPr lang="en-US"/>
          </a:p>
        </p:txBody>
      </p:sp>
      <p:sp>
        <p:nvSpPr>
          <p:cNvPr id="3" name="Subtitle 2"/>
          <p:cNvSpPr>
            <a:spLocks noGrp="1"/>
          </p:cNvSpPr>
          <p:nvPr>
            <p:ph type="subTitle" idx="1"/>
          </p:nvPr>
        </p:nvSpPr>
        <p:spPr>
          <a:xfrm>
            <a:off x="5129928" y="28315285"/>
            <a:ext cx="23939659" cy="12769638"/>
          </a:xfrm>
        </p:spPr>
        <p:txBody>
          <a:bodyPr/>
          <a:lstStyle>
            <a:lvl1pPr marL="0" indent="0" algn="ctr">
              <a:buNone/>
              <a:defRPr>
                <a:solidFill>
                  <a:schemeClr val="tx1">
                    <a:tint val="75000"/>
                  </a:schemeClr>
                </a:solidFill>
              </a:defRPr>
            </a:lvl1pPr>
            <a:lvl2pPr marL="1709953" indent="0" algn="ctr">
              <a:buNone/>
              <a:defRPr>
                <a:solidFill>
                  <a:schemeClr val="tx1">
                    <a:tint val="75000"/>
                  </a:schemeClr>
                </a:solidFill>
              </a:defRPr>
            </a:lvl2pPr>
            <a:lvl3pPr marL="3419905" indent="0" algn="ctr">
              <a:buNone/>
              <a:defRPr>
                <a:solidFill>
                  <a:schemeClr val="tx1">
                    <a:tint val="75000"/>
                  </a:schemeClr>
                </a:solidFill>
              </a:defRPr>
            </a:lvl3pPr>
            <a:lvl4pPr marL="5129859" indent="0" algn="ctr">
              <a:buNone/>
              <a:defRPr>
                <a:solidFill>
                  <a:schemeClr val="tx1">
                    <a:tint val="75000"/>
                  </a:schemeClr>
                </a:solidFill>
              </a:defRPr>
            </a:lvl4pPr>
            <a:lvl5pPr marL="6839811" indent="0" algn="ctr">
              <a:buNone/>
              <a:defRPr>
                <a:solidFill>
                  <a:schemeClr val="tx1">
                    <a:tint val="75000"/>
                  </a:schemeClr>
                </a:solidFill>
              </a:defRPr>
            </a:lvl5pPr>
            <a:lvl6pPr marL="8549763" indent="0" algn="ctr">
              <a:buNone/>
              <a:defRPr>
                <a:solidFill>
                  <a:schemeClr val="tx1">
                    <a:tint val="75000"/>
                  </a:schemeClr>
                </a:solidFill>
              </a:defRPr>
            </a:lvl6pPr>
            <a:lvl7pPr marL="10259715" indent="0" algn="ctr">
              <a:buNone/>
              <a:defRPr>
                <a:solidFill>
                  <a:schemeClr val="tx1">
                    <a:tint val="75000"/>
                  </a:schemeClr>
                </a:solidFill>
              </a:defRPr>
            </a:lvl7pPr>
            <a:lvl8pPr marL="11969668" indent="0" algn="ctr">
              <a:buNone/>
              <a:defRPr>
                <a:solidFill>
                  <a:schemeClr val="tx1">
                    <a:tint val="75000"/>
                  </a:schemeClr>
                </a:solidFill>
              </a:defRPr>
            </a:lvl8pPr>
            <a:lvl9pPr marL="13679623" indent="0" algn="ctr">
              <a:buNone/>
              <a:defRPr>
                <a:solidFill>
                  <a:schemeClr val="tx1">
                    <a:tint val="75000"/>
                  </a:schemeClr>
                </a:solidFill>
              </a:defRPr>
            </a:lvl9pPr>
          </a:lstStyle>
          <a:p>
            <a:r>
              <a:rPr lang="en-CA"/>
              <a:t>Click to edit Master subtitle style</a:t>
            </a:r>
            <a:endParaRPr lang="en-US"/>
          </a:p>
        </p:txBody>
      </p:sp>
      <p:sp>
        <p:nvSpPr>
          <p:cNvPr id="4" name="Date Placeholder 3">
            <a:extLst>
              <a:ext uri="{FF2B5EF4-FFF2-40B4-BE49-F238E27FC236}">
                <a16:creationId xmlns:a16="http://schemas.microsoft.com/office/drawing/2014/main" id="{ACF6CB29-2528-5642-9478-E2CACA966C1A}"/>
              </a:ext>
            </a:extLst>
          </p:cNvPr>
          <p:cNvSpPr>
            <a:spLocks noGrp="1"/>
          </p:cNvSpPr>
          <p:nvPr>
            <p:ph type="dt" sz="half" idx="10"/>
          </p:nvPr>
        </p:nvSpPr>
        <p:spPr/>
        <p:txBody>
          <a:bodyPr/>
          <a:lstStyle>
            <a:lvl1pPr>
              <a:defRPr/>
            </a:lvl1pPr>
          </a:lstStyle>
          <a:p>
            <a:fld id="{731CEEDE-3D69-5B47-BC61-3E7BB034AA28}" type="datetimeFigureOut">
              <a:rPr lang="en-US" altLang="en-US"/>
              <a:pPr/>
              <a:t>2/27/19</a:t>
            </a:fld>
            <a:endParaRPr lang="en-US" altLang="en-US"/>
          </a:p>
        </p:txBody>
      </p:sp>
      <p:sp>
        <p:nvSpPr>
          <p:cNvPr id="5" name="Footer Placeholder 4">
            <a:extLst>
              <a:ext uri="{FF2B5EF4-FFF2-40B4-BE49-F238E27FC236}">
                <a16:creationId xmlns:a16="http://schemas.microsoft.com/office/drawing/2014/main" id="{DE1BE768-911F-C64B-92AB-97D8F01405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648C468-0162-C24A-94B4-CC7983BF8131}"/>
              </a:ext>
            </a:extLst>
          </p:cNvPr>
          <p:cNvSpPr>
            <a:spLocks noGrp="1"/>
          </p:cNvSpPr>
          <p:nvPr>
            <p:ph type="sldNum" sz="quarter" idx="12"/>
          </p:nvPr>
        </p:nvSpPr>
        <p:spPr/>
        <p:txBody>
          <a:bodyPr/>
          <a:lstStyle>
            <a:lvl1pPr>
              <a:defRPr/>
            </a:lvl1pPr>
          </a:lstStyle>
          <a:p>
            <a:fld id="{FDDEB136-8C19-3E49-AA3E-1B46164C4A05}" type="slidenum">
              <a:rPr lang="en-US" altLang="en-US"/>
              <a:pPr/>
              <a:t>‹#›</a:t>
            </a:fld>
            <a:endParaRPr lang="en-US" altLang="en-US"/>
          </a:p>
        </p:txBody>
      </p:sp>
    </p:spTree>
    <p:extLst>
      <p:ext uri="{BB962C8B-B14F-4D97-AF65-F5344CB8AC3E}">
        <p14:creationId xmlns:p14="http://schemas.microsoft.com/office/powerpoint/2010/main" val="159127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EF00B668-94D5-D04C-9980-6927428CB971}"/>
              </a:ext>
            </a:extLst>
          </p:cNvPr>
          <p:cNvSpPr>
            <a:spLocks noGrp="1"/>
          </p:cNvSpPr>
          <p:nvPr>
            <p:ph type="dt" sz="half" idx="10"/>
          </p:nvPr>
        </p:nvSpPr>
        <p:spPr/>
        <p:txBody>
          <a:bodyPr/>
          <a:lstStyle>
            <a:lvl1pPr>
              <a:defRPr/>
            </a:lvl1pPr>
          </a:lstStyle>
          <a:p>
            <a:fld id="{0D2AB868-CFF7-5D4E-B835-67BE90A850F7}" type="datetimeFigureOut">
              <a:rPr lang="en-US" altLang="en-US"/>
              <a:pPr/>
              <a:t>2/27/19</a:t>
            </a:fld>
            <a:endParaRPr lang="en-US" altLang="en-US"/>
          </a:p>
        </p:txBody>
      </p:sp>
      <p:sp>
        <p:nvSpPr>
          <p:cNvPr id="5" name="Footer Placeholder 4">
            <a:extLst>
              <a:ext uri="{FF2B5EF4-FFF2-40B4-BE49-F238E27FC236}">
                <a16:creationId xmlns:a16="http://schemas.microsoft.com/office/drawing/2014/main" id="{9B3FE8EE-3801-5246-A45D-834AA98B94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55BD4B-BB7E-C04B-9C92-6D8844F4E7A9}"/>
              </a:ext>
            </a:extLst>
          </p:cNvPr>
          <p:cNvSpPr>
            <a:spLocks noGrp="1"/>
          </p:cNvSpPr>
          <p:nvPr>
            <p:ph type="sldNum" sz="quarter" idx="12"/>
          </p:nvPr>
        </p:nvSpPr>
        <p:spPr/>
        <p:txBody>
          <a:bodyPr/>
          <a:lstStyle>
            <a:lvl1pPr>
              <a:defRPr/>
            </a:lvl1pPr>
          </a:lstStyle>
          <a:p>
            <a:fld id="{4B140F95-23D9-6A43-8E19-A866090BB973}" type="slidenum">
              <a:rPr lang="en-US" altLang="en-US"/>
              <a:pPr/>
              <a:t>‹#›</a:t>
            </a:fld>
            <a:endParaRPr lang="en-US" altLang="en-US"/>
          </a:p>
        </p:txBody>
      </p:sp>
    </p:spTree>
    <p:extLst>
      <p:ext uri="{BB962C8B-B14F-4D97-AF65-F5344CB8AC3E}">
        <p14:creationId xmlns:p14="http://schemas.microsoft.com/office/powerpoint/2010/main" val="208497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263105" y="6407958"/>
            <a:ext cx="27698045" cy="136429247"/>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6157106" y="6407958"/>
            <a:ext cx="82536010" cy="136429247"/>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AC0D7E06-4E49-2043-813C-4285C32CE896}"/>
              </a:ext>
            </a:extLst>
          </p:cNvPr>
          <p:cNvSpPr>
            <a:spLocks noGrp="1"/>
          </p:cNvSpPr>
          <p:nvPr>
            <p:ph type="dt" sz="half" idx="10"/>
          </p:nvPr>
        </p:nvSpPr>
        <p:spPr/>
        <p:txBody>
          <a:bodyPr/>
          <a:lstStyle>
            <a:lvl1pPr>
              <a:defRPr/>
            </a:lvl1pPr>
          </a:lstStyle>
          <a:p>
            <a:fld id="{6EBCBE0B-1FF5-8549-B3DD-052AA4F25722}" type="datetimeFigureOut">
              <a:rPr lang="en-US" altLang="en-US"/>
              <a:pPr/>
              <a:t>2/27/19</a:t>
            </a:fld>
            <a:endParaRPr lang="en-US" altLang="en-US"/>
          </a:p>
        </p:txBody>
      </p:sp>
      <p:sp>
        <p:nvSpPr>
          <p:cNvPr id="5" name="Footer Placeholder 4">
            <a:extLst>
              <a:ext uri="{FF2B5EF4-FFF2-40B4-BE49-F238E27FC236}">
                <a16:creationId xmlns:a16="http://schemas.microsoft.com/office/drawing/2014/main" id="{782F4C7E-D654-B949-A520-A38768A61A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69C91D-CECD-D449-B2BE-333556A2FFD9}"/>
              </a:ext>
            </a:extLst>
          </p:cNvPr>
          <p:cNvSpPr>
            <a:spLocks noGrp="1"/>
          </p:cNvSpPr>
          <p:nvPr>
            <p:ph type="sldNum" sz="quarter" idx="12"/>
          </p:nvPr>
        </p:nvSpPr>
        <p:spPr/>
        <p:txBody>
          <a:bodyPr/>
          <a:lstStyle>
            <a:lvl1pPr>
              <a:defRPr/>
            </a:lvl1pPr>
          </a:lstStyle>
          <a:p>
            <a:fld id="{C31A1030-7FC8-1B43-9336-AE52FFB42B2D}" type="slidenum">
              <a:rPr lang="en-US" altLang="en-US"/>
              <a:pPr/>
              <a:t>‹#›</a:t>
            </a:fld>
            <a:endParaRPr lang="en-US" altLang="en-US"/>
          </a:p>
        </p:txBody>
      </p:sp>
    </p:spTree>
    <p:extLst>
      <p:ext uri="{BB962C8B-B14F-4D97-AF65-F5344CB8AC3E}">
        <p14:creationId xmlns:p14="http://schemas.microsoft.com/office/powerpoint/2010/main" val="329447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943EDFB7-86AA-124C-A1CB-3CC65DCBF70B}"/>
              </a:ext>
            </a:extLst>
          </p:cNvPr>
          <p:cNvSpPr>
            <a:spLocks noGrp="1"/>
          </p:cNvSpPr>
          <p:nvPr>
            <p:ph type="dt" sz="half" idx="10"/>
          </p:nvPr>
        </p:nvSpPr>
        <p:spPr/>
        <p:txBody>
          <a:bodyPr/>
          <a:lstStyle>
            <a:lvl1pPr>
              <a:defRPr/>
            </a:lvl1pPr>
          </a:lstStyle>
          <a:p>
            <a:fld id="{145C54D6-0DF6-3443-A928-C1AAB151A832}" type="datetimeFigureOut">
              <a:rPr lang="en-US" altLang="en-US"/>
              <a:pPr/>
              <a:t>2/27/19</a:t>
            </a:fld>
            <a:endParaRPr lang="en-US" altLang="en-US"/>
          </a:p>
        </p:txBody>
      </p:sp>
      <p:sp>
        <p:nvSpPr>
          <p:cNvPr id="5" name="Footer Placeholder 4">
            <a:extLst>
              <a:ext uri="{FF2B5EF4-FFF2-40B4-BE49-F238E27FC236}">
                <a16:creationId xmlns:a16="http://schemas.microsoft.com/office/drawing/2014/main" id="{26C0B249-D0F2-DF4A-92ED-AE7F4D9D50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0EBC0B1-953C-6049-95A1-76DF5696F0DB}"/>
              </a:ext>
            </a:extLst>
          </p:cNvPr>
          <p:cNvSpPr>
            <a:spLocks noGrp="1"/>
          </p:cNvSpPr>
          <p:nvPr>
            <p:ph type="sldNum" sz="quarter" idx="12"/>
          </p:nvPr>
        </p:nvSpPr>
        <p:spPr/>
        <p:txBody>
          <a:bodyPr/>
          <a:lstStyle>
            <a:lvl1pPr>
              <a:defRPr/>
            </a:lvl1pPr>
          </a:lstStyle>
          <a:p>
            <a:fld id="{1F917BB2-6E1E-DA45-BE48-DCA58551317F}" type="slidenum">
              <a:rPr lang="en-US" altLang="en-US"/>
              <a:pPr/>
              <a:t>‹#›</a:t>
            </a:fld>
            <a:endParaRPr lang="en-US" altLang="en-US"/>
          </a:p>
        </p:txBody>
      </p:sp>
    </p:spTree>
    <p:extLst>
      <p:ext uri="{BB962C8B-B14F-4D97-AF65-F5344CB8AC3E}">
        <p14:creationId xmlns:p14="http://schemas.microsoft.com/office/powerpoint/2010/main" val="122260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526" y="32109168"/>
            <a:ext cx="29069586" cy="9924230"/>
          </a:xfrm>
        </p:spPr>
        <p:txBody>
          <a:bodyPr anchor="t"/>
          <a:lstStyle>
            <a:lvl1pPr algn="l">
              <a:defRPr sz="14961" b="1" cap="all"/>
            </a:lvl1pPr>
          </a:lstStyle>
          <a:p>
            <a:r>
              <a:rPr lang="en-CA"/>
              <a:t>Click to edit Master title style</a:t>
            </a:r>
            <a:endParaRPr lang="en-US"/>
          </a:p>
        </p:txBody>
      </p:sp>
      <p:sp>
        <p:nvSpPr>
          <p:cNvPr id="3" name="Text Placeholder 2"/>
          <p:cNvSpPr>
            <a:spLocks noGrp="1"/>
          </p:cNvSpPr>
          <p:nvPr>
            <p:ph type="body" idx="1"/>
          </p:nvPr>
        </p:nvSpPr>
        <p:spPr>
          <a:xfrm>
            <a:off x="2701526" y="21178640"/>
            <a:ext cx="29069586" cy="10930528"/>
          </a:xfrm>
        </p:spPr>
        <p:txBody>
          <a:bodyPr anchor="b"/>
          <a:lstStyle>
            <a:lvl1pPr marL="0" indent="0">
              <a:buNone/>
              <a:defRPr sz="7558">
                <a:solidFill>
                  <a:schemeClr val="tx1">
                    <a:tint val="75000"/>
                  </a:schemeClr>
                </a:solidFill>
              </a:defRPr>
            </a:lvl1pPr>
            <a:lvl2pPr marL="1709953" indent="0">
              <a:buNone/>
              <a:defRPr sz="6779">
                <a:solidFill>
                  <a:schemeClr val="tx1">
                    <a:tint val="75000"/>
                  </a:schemeClr>
                </a:solidFill>
              </a:defRPr>
            </a:lvl2pPr>
            <a:lvl3pPr marL="3419905" indent="0">
              <a:buNone/>
              <a:defRPr sz="6000">
                <a:solidFill>
                  <a:schemeClr val="tx1">
                    <a:tint val="75000"/>
                  </a:schemeClr>
                </a:solidFill>
              </a:defRPr>
            </a:lvl3pPr>
            <a:lvl4pPr marL="5129859" indent="0">
              <a:buNone/>
              <a:defRPr sz="5221">
                <a:solidFill>
                  <a:schemeClr val="tx1">
                    <a:tint val="75000"/>
                  </a:schemeClr>
                </a:solidFill>
              </a:defRPr>
            </a:lvl4pPr>
            <a:lvl5pPr marL="6839811" indent="0">
              <a:buNone/>
              <a:defRPr sz="5221">
                <a:solidFill>
                  <a:schemeClr val="tx1">
                    <a:tint val="75000"/>
                  </a:schemeClr>
                </a:solidFill>
              </a:defRPr>
            </a:lvl5pPr>
            <a:lvl6pPr marL="8549763" indent="0">
              <a:buNone/>
              <a:defRPr sz="5221">
                <a:solidFill>
                  <a:schemeClr val="tx1">
                    <a:tint val="75000"/>
                  </a:schemeClr>
                </a:solidFill>
              </a:defRPr>
            </a:lvl6pPr>
            <a:lvl7pPr marL="10259715" indent="0">
              <a:buNone/>
              <a:defRPr sz="5221">
                <a:solidFill>
                  <a:schemeClr val="tx1">
                    <a:tint val="75000"/>
                  </a:schemeClr>
                </a:solidFill>
              </a:defRPr>
            </a:lvl7pPr>
            <a:lvl8pPr marL="11969668" indent="0">
              <a:buNone/>
              <a:defRPr sz="5221">
                <a:solidFill>
                  <a:schemeClr val="tx1">
                    <a:tint val="75000"/>
                  </a:schemeClr>
                </a:solidFill>
              </a:defRPr>
            </a:lvl8pPr>
            <a:lvl9pPr marL="13679623" indent="0">
              <a:buNone/>
              <a:defRPr sz="5221">
                <a:solidFill>
                  <a:schemeClr val="tx1">
                    <a:tint val="75000"/>
                  </a:schemeClr>
                </a:solidFill>
              </a:defRPr>
            </a:lvl9pPr>
          </a:lstStyle>
          <a:p>
            <a:pPr lvl="0"/>
            <a:r>
              <a:rPr lang="en-CA"/>
              <a:t>Click to edit Master text styles</a:t>
            </a:r>
          </a:p>
        </p:txBody>
      </p:sp>
      <p:sp>
        <p:nvSpPr>
          <p:cNvPr id="4" name="Date Placeholder 3">
            <a:extLst>
              <a:ext uri="{FF2B5EF4-FFF2-40B4-BE49-F238E27FC236}">
                <a16:creationId xmlns:a16="http://schemas.microsoft.com/office/drawing/2014/main" id="{9ED7305F-A46D-404C-94A8-36C0FCCCC7A7}"/>
              </a:ext>
            </a:extLst>
          </p:cNvPr>
          <p:cNvSpPr>
            <a:spLocks noGrp="1"/>
          </p:cNvSpPr>
          <p:nvPr>
            <p:ph type="dt" sz="half" idx="10"/>
          </p:nvPr>
        </p:nvSpPr>
        <p:spPr/>
        <p:txBody>
          <a:bodyPr/>
          <a:lstStyle>
            <a:lvl1pPr>
              <a:defRPr/>
            </a:lvl1pPr>
          </a:lstStyle>
          <a:p>
            <a:fld id="{4E142A44-2E10-5D4C-BDAE-6903B5B3C158}" type="datetimeFigureOut">
              <a:rPr lang="en-US" altLang="en-US"/>
              <a:pPr/>
              <a:t>2/27/19</a:t>
            </a:fld>
            <a:endParaRPr lang="en-US" altLang="en-US"/>
          </a:p>
        </p:txBody>
      </p:sp>
      <p:sp>
        <p:nvSpPr>
          <p:cNvPr id="5" name="Footer Placeholder 4">
            <a:extLst>
              <a:ext uri="{FF2B5EF4-FFF2-40B4-BE49-F238E27FC236}">
                <a16:creationId xmlns:a16="http://schemas.microsoft.com/office/drawing/2014/main" id="{DBDC79FA-33CF-4D42-A024-B4E1424EF2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D935B96-C5CC-4948-B075-90F88050CA4E}"/>
              </a:ext>
            </a:extLst>
          </p:cNvPr>
          <p:cNvSpPr>
            <a:spLocks noGrp="1"/>
          </p:cNvSpPr>
          <p:nvPr>
            <p:ph type="sldNum" sz="quarter" idx="12"/>
          </p:nvPr>
        </p:nvSpPr>
        <p:spPr/>
        <p:txBody>
          <a:bodyPr/>
          <a:lstStyle>
            <a:lvl1pPr>
              <a:defRPr/>
            </a:lvl1pPr>
          </a:lstStyle>
          <a:p>
            <a:fld id="{7563EDD4-BA83-904E-B3C6-370C2A0FB6FB}" type="slidenum">
              <a:rPr lang="en-US" altLang="en-US"/>
              <a:pPr/>
              <a:t>‹#›</a:t>
            </a:fld>
            <a:endParaRPr lang="en-US" altLang="en-US"/>
          </a:p>
        </p:txBody>
      </p:sp>
    </p:spTree>
    <p:extLst>
      <p:ext uri="{BB962C8B-B14F-4D97-AF65-F5344CB8AC3E}">
        <p14:creationId xmlns:p14="http://schemas.microsoft.com/office/powerpoint/2010/main" val="417099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6157104" y="37314184"/>
            <a:ext cx="55117025" cy="105523021"/>
          </a:xfrm>
        </p:spPr>
        <p:txBody>
          <a:bodyPr/>
          <a:lstStyle>
            <a:lvl1pPr>
              <a:defRPr sz="10441"/>
            </a:lvl1pPr>
            <a:lvl2pPr>
              <a:defRPr sz="8961"/>
            </a:lvl2pPr>
            <a:lvl3pPr>
              <a:defRPr sz="7558"/>
            </a:lvl3pPr>
            <a:lvl4pPr>
              <a:defRPr sz="6779"/>
            </a:lvl4pPr>
            <a:lvl5pPr>
              <a:defRPr sz="6779"/>
            </a:lvl5pPr>
            <a:lvl6pPr>
              <a:defRPr sz="6779"/>
            </a:lvl6pPr>
            <a:lvl7pPr>
              <a:defRPr sz="6779"/>
            </a:lvl7pPr>
            <a:lvl8pPr>
              <a:defRPr sz="6779"/>
            </a:lvl8pPr>
            <a:lvl9pPr>
              <a:defRPr sz="6779"/>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61844122" y="37314184"/>
            <a:ext cx="55117030" cy="105523021"/>
          </a:xfrm>
        </p:spPr>
        <p:txBody>
          <a:bodyPr/>
          <a:lstStyle>
            <a:lvl1pPr>
              <a:defRPr sz="10441"/>
            </a:lvl1pPr>
            <a:lvl2pPr>
              <a:defRPr sz="8961"/>
            </a:lvl2pPr>
            <a:lvl3pPr>
              <a:defRPr sz="7558"/>
            </a:lvl3pPr>
            <a:lvl4pPr>
              <a:defRPr sz="6779"/>
            </a:lvl4pPr>
            <a:lvl5pPr>
              <a:defRPr sz="6779"/>
            </a:lvl5pPr>
            <a:lvl6pPr>
              <a:defRPr sz="6779"/>
            </a:lvl6pPr>
            <a:lvl7pPr>
              <a:defRPr sz="6779"/>
            </a:lvl7pPr>
            <a:lvl8pPr>
              <a:defRPr sz="6779"/>
            </a:lvl8pPr>
            <a:lvl9pPr>
              <a:defRPr sz="6779"/>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a:extLst>
              <a:ext uri="{FF2B5EF4-FFF2-40B4-BE49-F238E27FC236}">
                <a16:creationId xmlns:a16="http://schemas.microsoft.com/office/drawing/2014/main" id="{F4D98EC2-25E2-E041-A082-A8D3C0A53190}"/>
              </a:ext>
            </a:extLst>
          </p:cNvPr>
          <p:cNvSpPr>
            <a:spLocks noGrp="1"/>
          </p:cNvSpPr>
          <p:nvPr>
            <p:ph type="dt" sz="half" idx="10"/>
          </p:nvPr>
        </p:nvSpPr>
        <p:spPr/>
        <p:txBody>
          <a:bodyPr/>
          <a:lstStyle>
            <a:lvl1pPr>
              <a:defRPr/>
            </a:lvl1pPr>
          </a:lstStyle>
          <a:p>
            <a:fld id="{D1F0D46B-79D7-0045-82F2-AF7548B663EF}" type="datetimeFigureOut">
              <a:rPr lang="en-US" altLang="en-US"/>
              <a:pPr/>
              <a:t>2/27/19</a:t>
            </a:fld>
            <a:endParaRPr lang="en-US" altLang="en-US"/>
          </a:p>
        </p:txBody>
      </p:sp>
      <p:sp>
        <p:nvSpPr>
          <p:cNvPr id="6" name="Footer Placeholder 4">
            <a:extLst>
              <a:ext uri="{FF2B5EF4-FFF2-40B4-BE49-F238E27FC236}">
                <a16:creationId xmlns:a16="http://schemas.microsoft.com/office/drawing/2014/main" id="{AEE02CAD-35DD-C94D-9A91-49A7888D75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6A2AB0-0F59-454A-AED5-B1706148A532}"/>
              </a:ext>
            </a:extLst>
          </p:cNvPr>
          <p:cNvSpPr>
            <a:spLocks noGrp="1"/>
          </p:cNvSpPr>
          <p:nvPr>
            <p:ph type="sldNum" sz="quarter" idx="12"/>
          </p:nvPr>
        </p:nvSpPr>
        <p:spPr/>
        <p:txBody>
          <a:bodyPr/>
          <a:lstStyle>
            <a:lvl1pPr>
              <a:defRPr/>
            </a:lvl1pPr>
          </a:lstStyle>
          <a:p>
            <a:fld id="{1199C097-B645-9A46-A010-A969F3FBB36E}" type="slidenum">
              <a:rPr lang="en-US" altLang="en-US"/>
              <a:pPr/>
              <a:t>‹#›</a:t>
            </a:fld>
            <a:endParaRPr lang="en-US" altLang="en-US"/>
          </a:p>
        </p:txBody>
      </p:sp>
    </p:spTree>
    <p:extLst>
      <p:ext uri="{BB962C8B-B14F-4D97-AF65-F5344CB8AC3E}">
        <p14:creationId xmlns:p14="http://schemas.microsoft.com/office/powerpoint/2010/main" val="1381376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9976" y="2001044"/>
            <a:ext cx="30779562" cy="8328025"/>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1709978" y="11185007"/>
            <a:ext cx="15110725" cy="4661376"/>
          </a:xfrm>
        </p:spPr>
        <p:txBody>
          <a:bodyPr anchor="b"/>
          <a:lstStyle>
            <a:lvl1pPr marL="0" indent="0">
              <a:buNone/>
              <a:defRPr sz="8961" b="1"/>
            </a:lvl1pPr>
            <a:lvl2pPr marL="1709953" indent="0">
              <a:buNone/>
              <a:defRPr sz="7558" b="1"/>
            </a:lvl2pPr>
            <a:lvl3pPr marL="3419905" indent="0">
              <a:buNone/>
              <a:defRPr sz="6779" b="1"/>
            </a:lvl3pPr>
            <a:lvl4pPr marL="5129859" indent="0">
              <a:buNone/>
              <a:defRPr sz="6000" b="1"/>
            </a:lvl4pPr>
            <a:lvl5pPr marL="6839811" indent="0">
              <a:buNone/>
              <a:defRPr sz="6000" b="1"/>
            </a:lvl5pPr>
            <a:lvl6pPr marL="8549763" indent="0">
              <a:buNone/>
              <a:defRPr sz="6000" b="1"/>
            </a:lvl6pPr>
            <a:lvl7pPr marL="10259715" indent="0">
              <a:buNone/>
              <a:defRPr sz="6000" b="1"/>
            </a:lvl7pPr>
            <a:lvl8pPr marL="11969668" indent="0">
              <a:buNone/>
              <a:defRPr sz="6000" b="1"/>
            </a:lvl8pPr>
            <a:lvl9pPr marL="13679623" indent="0">
              <a:buNone/>
              <a:defRPr sz="6000" b="1"/>
            </a:lvl9pPr>
          </a:lstStyle>
          <a:p>
            <a:pPr lvl="0"/>
            <a:r>
              <a:rPr lang="en-CA"/>
              <a:t>Click to edit Master text styles</a:t>
            </a:r>
          </a:p>
        </p:txBody>
      </p:sp>
      <p:sp>
        <p:nvSpPr>
          <p:cNvPr id="4" name="Content Placeholder 3"/>
          <p:cNvSpPr>
            <a:spLocks noGrp="1"/>
          </p:cNvSpPr>
          <p:nvPr>
            <p:ph sz="half" idx="2"/>
          </p:nvPr>
        </p:nvSpPr>
        <p:spPr>
          <a:xfrm>
            <a:off x="1709978" y="15846383"/>
            <a:ext cx="15110725" cy="28789524"/>
          </a:xfrm>
        </p:spPr>
        <p:txBody>
          <a:bodyPr/>
          <a:lstStyle>
            <a:lvl1pPr>
              <a:defRPr sz="8961"/>
            </a:lvl1pPr>
            <a:lvl2pPr>
              <a:defRPr sz="7558"/>
            </a:lvl2pPr>
            <a:lvl3pPr>
              <a:defRPr sz="6779"/>
            </a:lvl3pPr>
            <a:lvl4pPr>
              <a:defRPr sz="6000"/>
            </a:lvl4pPr>
            <a:lvl5pPr>
              <a:defRPr sz="6000"/>
            </a:lvl5pPr>
            <a:lvl6pPr>
              <a:defRPr sz="6000"/>
            </a:lvl6pPr>
            <a:lvl7pPr>
              <a:defRPr sz="6000"/>
            </a:lvl7pPr>
            <a:lvl8pPr>
              <a:defRPr sz="6000"/>
            </a:lvl8pPr>
            <a:lvl9pPr>
              <a:defRPr sz="6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17372880" y="11185007"/>
            <a:ext cx="15116660" cy="4661376"/>
          </a:xfrm>
        </p:spPr>
        <p:txBody>
          <a:bodyPr anchor="b"/>
          <a:lstStyle>
            <a:lvl1pPr marL="0" indent="0">
              <a:buNone/>
              <a:defRPr sz="8961" b="1"/>
            </a:lvl1pPr>
            <a:lvl2pPr marL="1709953" indent="0">
              <a:buNone/>
              <a:defRPr sz="7558" b="1"/>
            </a:lvl2pPr>
            <a:lvl3pPr marL="3419905" indent="0">
              <a:buNone/>
              <a:defRPr sz="6779" b="1"/>
            </a:lvl3pPr>
            <a:lvl4pPr marL="5129859" indent="0">
              <a:buNone/>
              <a:defRPr sz="6000" b="1"/>
            </a:lvl4pPr>
            <a:lvl5pPr marL="6839811" indent="0">
              <a:buNone/>
              <a:defRPr sz="6000" b="1"/>
            </a:lvl5pPr>
            <a:lvl6pPr marL="8549763" indent="0">
              <a:buNone/>
              <a:defRPr sz="6000" b="1"/>
            </a:lvl6pPr>
            <a:lvl7pPr marL="10259715" indent="0">
              <a:buNone/>
              <a:defRPr sz="6000" b="1"/>
            </a:lvl7pPr>
            <a:lvl8pPr marL="11969668" indent="0">
              <a:buNone/>
              <a:defRPr sz="6000" b="1"/>
            </a:lvl8pPr>
            <a:lvl9pPr marL="13679623" indent="0">
              <a:buNone/>
              <a:defRPr sz="6000" b="1"/>
            </a:lvl9pPr>
          </a:lstStyle>
          <a:p>
            <a:pPr lvl="0"/>
            <a:r>
              <a:rPr lang="en-CA"/>
              <a:t>Click to edit Master text styles</a:t>
            </a:r>
          </a:p>
        </p:txBody>
      </p:sp>
      <p:sp>
        <p:nvSpPr>
          <p:cNvPr id="6" name="Content Placeholder 5"/>
          <p:cNvSpPr>
            <a:spLocks noGrp="1"/>
          </p:cNvSpPr>
          <p:nvPr>
            <p:ph sz="quarter" idx="4"/>
          </p:nvPr>
        </p:nvSpPr>
        <p:spPr>
          <a:xfrm>
            <a:off x="17372880" y="15846383"/>
            <a:ext cx="15116660" cy="28789524"/>
          </a:xfrm>
        </p:spPr>
        <p:txBody>
          <a:bodyPr/>
          <a:lstStyle>
            <a:lvl1pPr>
              <a:defRPr sz="8961"/>
            </a:lvl1pPr>
            <a:lvl2pPr>
              <a:defRPr sz="7558"/>
            </a:lvl2pPr>
            <a:lvl3pPr>
              <a:defRPr sz="6779"/>
            </a:lvl3pPr>
            <a:lvl4pPr>
              <a:defRPr sz="6000"/>
            </a:lvl4pPr>
            <a:lvl5pPr>
              <a:defRPr sz="6000"/>
            </a:lvl5pPr>
            <a:lvl6pPr>
              <a:defRPr sz="6000"/>
            </a:lvl6pPr>
            <a:lvl7pPr>
              <a:defRPr sz="6000"/>
            </a:lvl7pPr>
            <a:lvl8pPr>
              <a:defRPr sz="6000"/>
            </a:lvl8pPr>
            <a:lvl9pPr>
              <a:defRPr sz="6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a:extLst>
              <a:ext uri="{FF2B5EF4-FFF2-40B4-BE49-F238E27FC236}">
                <a16:creationId xmlns:a16="http://schemas.microsoft.com/office/drawing/2014/main" id="{8D5A6C8B-61BE-F348-AE34-0018FF4B3812}"/>
              </a:ext>
            </a:extLst>
          </p:cNvPr>
          <p:cNvSpPr>
            <a:spLocks noGrp="1"/>
          </p:cNvSpPr>
          <p:nvPr>
            <p:ph type="dt" sz="half" idx="10"/>
          </p:nvPr>
        </p:nvSpPr>
        <p:spPr/>
        <p:txBody>
          <a:bodyPr/>
          <a:lstStyle>
            <a:lvl1pPr>
              <a:defRPr/>
            </a:lvl1pPr>
          </a:lstStyle>
          <a:p>
            <a:fld id="{26559D25-AA32-8A46-9B05-5B5F7DEDF00A}" type="datetimeFigureOut">
              <a:rPr lang="en-US" altLang="en-US"/>
              <a:pPr/>
              <a:t>2/27/19</a:t>
            </a:fld>
            <a:endParaRPr lang="en-US" altLang="en-US"/>
          </a:p>
        </p:txBody>
      </p:sp>
      <p:sp>
        <p:nvSpPr>
          <p:cNvPr id="8" name="Footer Placeholder 4">
            <a:extLst>
              <a:ext uri="{FF2B5EF4-FFF2-40B4-BE49-F238E27FC236}">
                <a16:creationId xmlns:a16="http://schemas.microsoft.com/office/drawing/2014/main" id="{16554C1E-A6EA-E840-AB07-6BF98DD76CC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F06FB6B-1366-B446-8CE4-9A01F739265E}"/>
              </a:ext>
            </a:extLst>
          </p:cNvPr>
          <p:cNvSpPr>
            <a:spLocks noGrp="1"/>
          </p:cNvSpPr>
          <p:nvPr>
            <p:ph type="sldNum" sz="quarter" idx="12"/>
          </p:nvPr>
        </p:nvSpPr>
        <p:spPr/>
        <p:txBody>
          <a:bodyPr/>
          <a:lstStyle>
            <a:lvl1pPr>
              <a:defRPr/>
            </a:lvl1pPr>
          </a:lstStyle>
          <a:p>
            <a:fld id="{774826B7-F6B8-DB4A-A7D2-EAB424211BE3}" type="slidenum">
              <a:rPr lang="en-US" altLang="en-US"/>
              <a:pPr/>
              <a:t>‹#›</a:t>
            </a:fld>
            <a:endParaRPr lang="en-US" altLang="en-US"/>
          </a:p>
        </p:txBody>
      </p:sp>
    </p:spTree>
    <p:extLst>
      <p:ext uri="{BB962C8B-B14F-4D97-AF65-F5344CB8AC3E}">
        <p14:creationId xmlns:p14="http://schemas.microsoft.com/office/powerpoint/2010/main" val="283179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3">
            <a:extLst>
              <a:ext uri="{FF2B5EF4-FFF2-40B4-BE49-F238E27FC236}">
                <a16:creationId xmlns:a16="http://schemas.microsoft.com/office/drawing/2014/main" id="{1B5F6D88-584D-CE49-BBC4-313AFF394438}"/>
              </a:ext>
            </a:extLst>
          </p:cNvPr>
          <p:cNvSpPr>
            <a:spLocks noGrp="1"/>
          </p:cNvSpPr>
          <p:nvPr>
            <p:ph type="dt" sz="half" idx="10"/>
          </p:nvPr>
        </p:nvSpPr>
        <p:spPr/>
        <p:txBody>
          <a:bodyPr/>
          <a:lstStyle>
            <a:lvl1pPr>
              <a:defRPr/>
            </a:lvl1pPr>
          </a:lstStyle>
          <a:p>
            <a:fld id="{67FB4CCD-E042-854A-895E-B35C5A298CB3}" type="datetimeFigureOut">
              <a:rPr lang="en-US" altLang="en-US"/>
              <a:pPr/>
              <a:t>2/27/19</a:t>
            </a:fld>
            <a:endParaRPr lang="en-US" altLang="en-US"/>
          </a:p>
        </p:txBody>
      </p:sp>
      <p:sp>
        <p:nvSpPr>
          <p:cNvPr id="4" name="Footer Placeholder 4">
            <a:extLst>
              <a:ext uri="{FF2B5EF4-FFF2-40B4-BE49-F238E27FC236}">
                <a16:creationId xmlns:a16="http://schemas.microsoft.com/office/drawing/2014/main" id="{2796521B-F631-7B4E-B1CD-82340BCBB60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9409AD-83C1-AF4B-9D3F-6150C8606CE5}"/>
              </a:ext>
            </a:extLst>
          </p:cNvPr>
          <p:cNvSpPr>
            <a:spLocks noGrp="1"/>
          </p:cNvSpPr>
          <p:nvPr>
            <p:ph type="sldNum" sz="quarter" idx="12"/>
          </p:nvPr>
        </p:nvSpPr>
        <p:spPr/>
        <p:txBody>
          <a:bodyPr/>
          <a:lstStyle>
            <a:lvl1pPr>
              <a:defRPr/>
            </a:lvl1pPr>
          </a:lstStyle>
          <a:p>
            <a:fld id="{BF4973E0-D50D-5E4B-B627-DFF3E86BE2B3}" type="slidenum">
              <a:rPr lang="en-US" altLang="en-US"/>
              <a:pPr/>
              <a:t>‹#›</a:t>
            </a:fld>
            <a:endParaRPr lang="en-US" altLang="en-US"/>
          </a:p>
        </p:txBody>
      </p:sp>
    </p:spTree>
    <p:extLst>
      <p:ext uri="{BB962C8B-B14F-4D97-AF65-F5344CB8AC3E}">
        <p14:creationId xmlns:p14="http://schemas.microsoft.com/office/powerpoint/2010/main" val="1399790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725329A-44B0-E34F-A7FF-4B838F829AA5}"/>
              </a:ext>
            </a:extLst>
          </p:cNvPr>
          <p:cNvSpPr>
            <a:spLocks noGrp="1"/>
          </p:cNvSpPr>
          <p:nvPr>
            <p:ph type="dt" sz="half" idx="10"/>
          </p:nvPr>
        </p:nvSpPr>
        <p:spPr/>
        <p:txBody>
          <a:bodyPr/>
          <a:lstStyle>
            <a:lvl1pPr>
              <a:defRPr/>
            </a:lvl1pPr>
          </a:lstStyle>
          <a:p>
            <a:fld id="{40D423C9-92C5-754C-BD2E-24208E3F499B}" type="datetimeFigureOut">
              <a:rPr lang="en-US" altLang="en-US"/>
              <a:pPr/>
              <a:t>2/27/19</a:t>
            </a:fld>
            <a:endParaRPr lang="en-US" altLang="en-US"/>
          </a:p>
        </p:txBody>
      </p:sp>
      <p:sp>
        <p:nvSpPr>
          <p:cNvPr id="3" name="Footer Placeholder 4">
            <a:extLst>
              <a:ext uri="{FF2B5EF4-FFF2-40B4-BE49-F238E27FC236}">
                <a16:creationId xmlns:a16="http://schemas.microsoft.com/office/drawing/2014/main" id="{17728873-B291-204D-8C44-F2856552550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CBA6C98-FDE4-C34B-BFB2-D85E8CDB8C52}"/>
              </a:ext>
            </a:extLst>
          </p:cNvPr>
          <p:cNvSpPr>
            <a:spLocks noGrp="1"/>
          </p:cNvSpPr>
          <p:nvPr>
            <p:ph type="sldNum" sz="quarter" idx="12"/>
          </p:nvPr>
        </p:nvSpPr>
        <p:spPr/>
        <p:txBody>
          <a:bodyPr/>
          <a:lstStyle>
            <a:lvl1pPr>
              <a:defRPr/>
            </a:lvl1pPr>
          </a:lstStyle>
          <a:p>
            <a:fld id="{0013B952-0D08-4745-AF51-21ABE3811190}" type="slidenum">
              <a:rPr lang="en-US" altLang="en-US"/>
              <a:pPr/>
              <a:t>‹#›</a:t>
            </a:fld>
            <a:endParaRPr lang="en-US" altLang="en-US"/>
          </a:p>
        </p:txBody>
      </p:sp>
    </p:spTree>
    <p:extLst>
      <p:ext uri="{BB962C8B-B14F-4D97-AF65-F5344CB8AC3E}">
        <p14:creationId xmlns:p14="http://schemas.microsoft.com/office/powerpoint/2010/main" val="302578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9979" y="1989473"/>
            <a:ext cx="11251405" cy="8466825"/>
          </a:xfrm>
        </p:spPr>
        <p:txBody>
          <a:bodyPr anchor="b"/>
          <a:lstStyle>
            <a:lvl1pPr algn="l">
              <a:defRPr sz="7558" b="1"/>
            </a:lvl1pPr>
          </a:lstStyle>
          <a:p>
            <a:r>
              <a:rPr lang="en-CA"/>
              <a:t>Click to edit Master title style</a:t>
            </a:r>
            <a:endParaRPr lang="en-US"/>
          </a:p>
        </p:txBody>
      </p:sp>
      <p:sp>
        <p:nvSpPr>
          <p:cNvPr id="3" name="Content Placeholder 2"/>
          <p:cNvSpPr>
            <a:spLocks noGrp="1"/>
          </p:cNvSpPr>
          <p:nvPr>
            <p:ph idx="1"/>
          </p:nvPr>
        </p:nvSpPr>
        <p:spPr>
          <a:xfrm>
            <a:off x="13371059" y="1989478"/>
            <a:ext cx="19118478" cy="42646433"/>
          </a:xfrm>
        </p:spPr>
        <p:txBody>
          <a:bodyPr/>
          <a:lstStyle>
            <a:lvl1pPr>
              <a:defRPr sz="12000"/>
            </a:lvl1pPr>
            <a:lvl2pPr>
              <a:defRPr sz="10441"/>
            </a:lvl2pPr>
            <a:lvl3pPr>
              <a:defRPr sz="8961"/>
            </a:lvl3pPr>
            <a:lvl4pPr>
              <a:defRPr sz="7558"/>
            </a:lvl4pPr>
            <a:lvl5pPr>
              <a:defRPr sz="7558"/>
            </a:lvl5pPr>
            <a:lvl6pPr>
              <a:defRPr sz="7558"/>
            </a:lvl6pPr>
            <a:lvl7pPr>
              <a:defRPr sz="7558"/>
            </a:lvl7pPr>
            <a:lvl8pPr>
              <a:defRPr sz="7558"/>
            </a:lvl8pPr>
            <a:lvl9pPr>
              <a:defRPr sz="7558"/>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1709979" y="10456303"/>
            <a:ext cx="11251405" cy="34179607"/>
          </a:xfrm>
        </p:spPr>
        <p:txBody>
          <a:bodyPr/>
          <a:lstStyle>
            <a:lvl1pPr marL="0" indent="0">
              <a:buNone/>
              <a:defRPr sz="5221"/>
            </a:lvl1pPr>
            <a:lvl2pPr marL="1709953" indent="0">
              <a:buNone/>
              <a:defRPr sz="4441"/>
            </a:lvl2pPr>
            <a:lvl3pPr marL="3419905" indent="0">
              <a:buNone/>
              <a:defRPr sz="3740"/>
            </a:lvl3pPr>
            <a:lvl4pPr marL="5129859" indent="0">
              <a:buNone/>
              <a:defRPr sz="3351"/>
            </a:lvl4pPr>
            <a:lvl5pPr marL="6839811" indent="0">
              <a:buNone/>
              <a:defRPr sz="3351"/>
            </a:lvl5pPr>
            <a:lvl6pPr marL="8549763" indent="0">
              <a:buNone/>
              <a:defRPr sz="3351"/>
            </a:lvl6pPr>
            <a:lvl7pPr marL="10259715" indent="0">
              <a:buNone/>
              <a:defRPr sz="3351"/>
            </a:lvl7pPr>
            <a:lvl8pPr marL="11969668" indent="0">
              <a:buNone/>
              <a:defRPr sz="3351"/>
            </a:lvl8pPr>
            <a:lvl9pPr marL="13679623" indent="0">
              <a:buNone/>
              <a:defRPr sz="3351"/>
            </a:lvl9pPr>
          </a:lstStyle>
          <a:p>
            <a:pPr lvl="0"/>
            <a:r>
              <a:rPr lang="en-CA"/>
              <a:t>Click to edit Master text styles</a:t>
            </a:r>
          </a:p>
        </p:txBody>
      </p:sp>
      <p:sp>
        <p:nvSpPr>
          <p:cNvPr id="5" name="Date Placeholder 3">
            <a:extLst>
              <a:ext uri="{FF2B5EF4-FFF2-40B4-BE49-F238E27FC236}">
                <a16:creationId xmlns:a16="http://schemas.microsoft.com/office/drawing/2014/main" id="{B8349CAB-C6E9-1D4F-A08B-8260DD557A6C}"/>
              </a:ext>
            </a:extLst>
          </p:cNvPr>
          <p:cNvSpPr>
            <a:spLocks noGrp="1"/>
          </p:cNvSpPr>
          <p:nvPr>
            <p:ph type="dt" sz="half" idx="10"/>
          </p:nvPr>
        </p:nvSpPr>
        <p:spPr/>
        <p:txBody>
          <a:bodyPr/>
          <a:lstStyle>
            <a:lvl1pPr>
              <a:defRPr/>
            </a:lvl1pPr>
          </a:lstStyle>
          <a:p>
            <a:fld id="{2C2C43E0-101E-8147-A5A6-908D97D164BC}" type="datetimeFigureOut">
              <a:rPr lang="en-US" altLang="en-US"/>
              <a:pPr/>
              <a:t>2/27/19</a:t>
            </a:fld>
            <a:endParaRPr lang="en-US" altLang="en-US"/>
          </a:p>
        </p:txBody>
      </p:sp>
      <p:sp>
        <p:nvSpPr>
          <p:cNvPr id="6" name="Footer Placeholder 4">
            <a:extLst>
              <a:ext uri="{FF2B5EF4-FFF2-40B4-BE49-F238E27FC236}">
                <a16:creationId xmlns:a16="http://schemas.microsoft.com/office/drawing/2014/main" id="{204A2ACA-DC4A-F440-AC61-6DD7C1C485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5CF4D07-FA19-6F4D-AC5F-5D27CC6530C3}"/>
              </a:ext>
            </a:extLst>
          </p:cNvPr>
          <p:cNvSpPr>
            <a:spLocks noGrp="1"/>
          </p:cNvSpPr>
          <p:nvPr>
            <p:ph type="sldNum" sz="quarter" idx="12"/>
          </p:nvPr>
        </p:nvSpPr>
        <p:spPr/>
        <p:txBody>
          <a:bodyPr/>
          <a:lstStyle>
            <a:lvl1pPr>
              <a:defRPr/>
            </a:lvl1pPr>
          </a:lstStyle>
          <a:p>
            <a:fld id="{A4E1A4AE-3596-2741-B0C8-DA54361692AC}" type="slidenum">
              <a:rPr lang="en-US" altLang="en-US"/>
              <a:pPr/>
              <a:t>‹#›</a:t>
            </a:fld>
            <a:endParaRPr lang="en-US" altLang="en-US"/>
          </a:p>
        </p:txBody>
      </p:sp>
    </p:spTree>
    <p:extLst>
      <p:ext uri="{BB962C8B-B14F-4D97-AF65-F5344CB8AC3E}">
        <p14:creationId xmlns:p14="http://schemas.microsoft.com/office/powerpoint/2010/main" val="250320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3344" y="34977707"/>
            <a:ext cx="20519708" cy="4129317"/>
          </a:xfrm>
        </p:spPr>
        <p:txBody>
          <a:bodyPr anchor="b"/>
          <a:lstStyle>
            <a:lvl1pPr algn="l">
              <a:defRPr sz="7558" b="1"/>
            </a:lvl1pPr>
          </a:lstStyle>
          <a:p>
            <a:r>
              <a:rPr lang="en-CA"/>
              <a:t>Click to edit Master title style</a:t>
            </a:r>
            <a:endParaRPr lang="en-US"/>
          </a:p>
        </p:txBody>
      </p:sp>
      <p:sp>
        <p:nvSpPr>
          <p:cNvPr id="3" name="Picture Placeholder 2"/>
          <p:cNvSpPr>
            <a:spLocks noGrp="1"/>
          </p:cNvSpPr>
          <p:nvPr>
            <p:ph type="pic" idx="1"/>
          </p:nvPr>
        </p:nvSpPr>
        <p:spPr>
          <a:xfrm>
            <a:off x="6703344" y="4464747"/>
            <a:ext cx="20519708" cy="29980890"/>
          </a:xfrm>
        </p:spPr>
        <p:txBody>
          <a:bodyPr rtlCol="0">
            <a:normAutofit/>
          </a:bodyPr>
          <a:lstStyle>
            <a:lvl1pPr marL="0" indent="0">
              <a:buNone/>
              <a:defRPr sz="12000"/>
            </a:lvl1pPr>
            <a:lvl2pPr marL="1709953" indent="0">
              <a:buNone/>
              <a:defRPr sz="10441"/>
            </a:lvl2pPr>
            <a:lvl3pPr marL="3419905" indent="0">
              <a:buNone/>
              <a:defRPr sz="8961"/>
            </a:lvl3pPr>
            <a:lvl4pPr marL="5129859" indent="0">
              <a:buNone/>
              <a:defRPr sz="7558"/>
            </a:lvl4pPr>
            <a:lvl5pPr marL="6839811" indent="0">
              <a:buNone/>
              <a:defRPr sz="7558"/>
            </a:lvl5pPr>
            <a:lvl6pPr marL="8549763" indent="0">
              <a:buNone/>
              <a:defRPr sz="7558"/>
            </a:lvl6pPr>
            <a:lvl7pPr marL="10259715" indent="0">
              <a:buNone/>
              <a:defRPr sz="7558"/>
            </a:lvl7pPr>
            <a:lvl8pPr marL="11969668" indent="0">
              <a:buNone/>
              <a:defRPr sz="7558"/>
            </a:lvl8pPr>
            <a:lvl9pPr marL="13679623" indent="0">
              <a:buNone/>
              <a:defRPr sz="7558"/>
            </a:lvl9pPr>
          </a:lstStyle>
          <a:p>
            <a:pPr lvl="0"/>
            <a:endParaRPr lang="en-US" noProof="0"/>
          </a:p>
        </p:txBody>
      </p:sp>
      <p:sp>
        <p:nvSpPr>
          <p:cNvPr id="4" name="Text Placeholder 3"/>
          <p:cNvSpPr>
            <a:spLocks noGrp="1"/>
          </p:cNvSpPr>
          <p:nvPr>
            <p:ph type="body" sz="half" idx="2"/>
          </p:nvPr>
        </p:nvSpPr>
        <p:spPr>
          <a:xfrm>
            <a:off x="6703344" y="39107024"/>
            <a:ext cx="20519708" cy="5864313"/>
          </a:xfrm>
        </p:spPr>
        <p:txBody>
          <a:bodyPr/>
          <a:lstStyle>
            <a:lvl1pPr marL="0" indent="0">
              <a:buNone/>
              <a:defRPr sz="5221"/>
            </a:lvl1pPr>
            <a:lvl2pPr marL="1709953" indent="0">
              <a:buNone/>
              <a:defRPr sz="4441"/>
            </a:lvl2pPr>
            <a:lvl3pPr marL="3419905" indent="0">
              <a:buNone/>
              <a:defRPr sz="3740"/>
            </a:lvl3pPr>
            <a:lvl4pPr marL="5129859" indent="0">
              <a:buNone/>
              <a:defRPr sz="3351"/>
            </a:lvl4pPr>
            <a:lvl5pPr marL="6839811" indent="0">
              <a:buNone/>
              <a:defRPr sz="3351"/>
            </a:lvl5pPr>
            <a:lvl6pPr marL="8549763" indent="0">
              <a:buNone/>
              <a:defRPr sz="3351"/>
            </a:lvl6pPr>
            <a:lvl7pPr marL="10259715" indent="0">
              <a:buNone/>
              <a:defRPr sz="3351"/>
            </a:lvl7pPr>
            <a:lvl8pPr marL="11969668" indent="0">
              <a:buNone/>
              <a:defRPr sz="3351"/>
            </a:lvl8pPr>
            <a:lvl9pPr marL="13679623" indent="0">
              <a:buNone/>
              <a:defRPr sz="3351"/>
            </a:lvl9pPr>
          </a:lstStyle>
          <a:p>
            <a:pPr lvl="0"/>
            <a:r>
              <a:rPr lang="en-CA"/>
              <a:t>Click to edit Master text styles</a:t>
            </a:r>
          </a:p>
        </p:txBody>
      </p:sp>
      <p:sp>
        <p:nvSpPr>
          <p:cNvPr id="5" name="Date Placeholder 3">
            <a:extLst>
              <a:ext uri="{FF2B5EF4-FFF2-40B4-BE49-F238E27FC236}">
                <a16:creationId xmlns:a16="http://schemas.microsoft.com/office/drawing/2014/main" id="{5C33DD30-0817-F446-AB77-B3B8E9F90126}"/>
              </a:ext>
            </a:extLst>
          </p:cNvPr>
          <p:cNvSpPr>
            <a:spLocks noGrp="1"/>
          </p:cNvSpPr>
          <p:nvPr>
            <p:ph type="dt" sz="half" idx="10"/>
          </p:nvPr>
        </p:nvSpPr>
        <p:spPr/>
        <p:txBody>
          <a:bodyPr/>
          <a:lstStyle>
            <a:lvl1pPr>
              <a:defRPr/>
            </a:lvl1pPr>
          </a:lstStyle>
          <a:p>
            <a:fld id="{E4FC25AA-4055-2741-8F98-C8402EDB03A8}" type="datetimeFigureOut">
              <a:rPr lang="en-US" altLang="en-US"/>
              <a:pPr/>
              <a:t>2/27/19</a:t>
            </a:fld>
            <a:endParaRPr lang="en-US" altLang="en-US"/>
          </a:p>
        </p:txBody>
      </p:sp>
      <p:sp>
        <p:nvSpPr>
          <p:cNvPr id="6" name="Footer Placeholder 4">
            <a:extLst>
              <a:ext uri="{FF2B5EF4-FFF2-40B4-BE49-F238E27FC236}">
                <a16:creationId xmlns:a16="http://schemas.microsoft.com/office/drawing/2014/main" id="{E3F8F356-0E41-1A47-B473-1EF75856207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2DAD0E-4B32-384F-91BF-75F7E8204929}"/>
              </a:ext>
            </a:extLst>
          </p:cNvPr>
          <p:cNvSpPr>
            <a:spLocks noGrp="1"/>
          </p:cNvSpPr>
          <p:nvPr>
            <p:ph type="sldNum" sz="quarter" idx="12"/>
          </p:nvPr>
        </p:nvSpPr>
        <p:spPr/>
        <p:txBody>
          <a:bodyPr/>
          <a:lstStyle>
            <a:lvl1pPr>
              <a:defRPr/>
            </a:lvl1pPr>
          </a:lstStyle>
          <a:p>
            <a:fld id="{A67ECCCB-B79C-DE42-987A-DE7B91F6EF18}" type="slidenum">
              <a:rPr lang="en-US" altLang="en-US"/>
              <a:pPr/>
              <a:t>‹#›</a:t>
            </a:fld>
            <a:endParaRPr lang="en-US" altLang="en-US"/>
          </a:p>
        </p:txBody>
      </p:sp>
    </p:spTree>
    <p:extLst>
      <p:ext uri="{BB962C8B-B14F-4D97-AF65-F5344CB8AC3E}">
        <p14:creationId xmlns:p14="http://schemas.microsoft.com/office/powerpoint/2010/main" val="309971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172147-B2C7-B14B-8553-F696CEC3D85A}"/>
              </a:ext>
            </a:extLst>
          </p:cNvPr>
          <p:cNvSpPr>
            <a:spLocks noGrp="1"/>
          </p:cNvSpPr>
          <p:nvPr>
            <p:ph type="title"/>
          </p:nvPr>
        </p:nvSpPr>
        <p:spPr bwMode="auto">
          <a:xfrm>
            <a:off x="1709482" y="2000075"/>
            <a:ext cx="30780551" cy="832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03" tIns="219451" rIns="438903" bIns="219451" numCol="1" anchor="ctr" anchorCtr="0" compatLnSpc="1">
            <a:prstTxWarp prst="textNoShape">
              <a:avLst/>
            </a:prstTxWarp>
          </a:bodyPr>
          <a:lstStyle/>
          <a:p>
            <a:pPr lvl="0"/>
            <a:r>
              <a:rPr lang="en-CA" altLang="en-US"/>
              <a:t>Click to edit Master title style</a:t>
            </a:r>
            <a:endParaRPr lang="en-US" altLang="en-US"/>
          </a:p>
        </p:txBody>
      </p:sp>
      <p:sp>
        <p:nvSpPr>
          <p:cNvPr id="1027" name="Text Placeholder 2">
            <a:extLst>
              <a:ext uri="{FF2B5EF4-FFF2-40B4-BE49-F238E27FC236}">
                <a16:creationId xmlns:a16="http://schemas.microsoft.com/office/drawing/2014/main" id="{12E13537-5FEB-9D40-973C-6A259E21EACE}"/>
              </a:ext>
            </a:extLst>
          </p:cNvPr>
          <p:cNvSpPr>
            <a:spLocks noGrp="1"/>
          </p:cNvSpPr>
          <p:nvPr>
            <p:ph type="body" idx="1"/>
          </p:nvPr>
        </p:nvSpPr>
        <p:spPr bwMode="auto">
          <a:xfrm>
            <a:off x="1709482" y="11658271"/>
            <a:ext cx="30780551" cy="32977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03" tIns="219451" rIns="438903" bIns="219451"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9AC1ACC9-A3F2-744C-BBBB-4196DC1C5A93}"/>
              </a:ext>
            </a:extLst>
          </p:cNvPr>
          <p:cNvSpPr>
            <a:spLocks noGrp="1"/>
          </p:cNvSpPr>
          <p:nvPr>
            <p:ph type="dt" sz="half" idx="2"/>
          </p:nvPr>
        </p:nvSpPr>
        <p:spPr>
          <a:xfrm>
            <a:off x="1709481" y="46312591"/>
            <a:ext cx="7980876" cy="2660341"/>
          </a:xfrm>
          <a:prstGeom prst="rect">
            <a:avLst/>
          </a:prstGeom>
        </p:spPr>
        <p:txBody>
          <a:bodyPr vert="horz" wrap="square" lIns="438903" tIns="219451" rIns="438903" bIns="219451" numCol="1" anchor="ctr" anchorCtr="0" compatLnSpc="1">
            <a:prstTxWarp prst="textNoShape">
              <a:avLst/>
            </a:prstTxWarp>
          </a:bodyPr>
          <a:lstStyle>
            <a:lvl1pPr>
              <a:defRPr sz="4441">
                <a:solidFill>
                  <a:srgbClr val="898989"/>
                </a:solidFill>
              </a:defRPr>
            </a:lvl1pPr>
          </a:lstStyle>
          <a:p>
            <a:fld id="{20AEECD4-BA0D-D640-8616-A9095ED53EDC}" type="datetimeFigureOut">
              <a:rPr lang="en-US" altLang="en-US"/>
              <a:pPr/>
              <a:t>2/27/19</a:t>
            </a:fld>
            <a:endParaRPr lang="en-US" altLang="en-US"/>
          </a:p>
        </p:txBody>
      </p:sp>
      <p:sp>
        <p:nvSpPr>
          <p:cNvPr id="5" name="Footer Placeholder 4">
            <a:extLst>
              <a:ext uri="{FF2B5EF4-FFF2-40B4-BE49-F238E27FC236}">
                <a16:creationId xmlns:a16="http://schemas.microsoft.com/office/drawing/2014/main" id="{43D36F9D-ADD4-A247-97D8-F2955A17AA0A}"/>
              </a:ext>
            </a:extLst>
          </p:cNvPr>
          <p:cNvSpPr>
            <a:spLocks noGrp="1"/>
          </p:cNvSpPr>
          <p:nvPr>
            <p:ph type="ftr" sz="quarter" idx="3"/>
          </p:nvPr>
        </p:nvSpPr>
        <p:spPr>
          <a:xfrm>
            <a:off x="11684340" y="46312591"/>
            <a:ext cx="10830835" cy="2660341"/>
          </a:xfrm>
          <a:prstGeom prst="rect">
            <a:avLst/>
          </a:prstGeom>
        </p:spPr>
        <p:txBody>
          <a:bodyPr vert="horz" lIns="438903" tIns="219451" rIns="438903" bIns="219451" rtlCol="0" anchor="ctr"/>
          <a:lstStyle>
            <a:lvl1pPr algn="ctr" defTabSz="1709953" fontAlgn="auto">
              <a:spcBef>
                <a:spcPts val="0"/>
              </a:spcBef>
              <a:spcAft>
                <a:spcPts val="0"/>
              </a:spcAft>
              <a:defRPr sz="4441">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01961CAC-6B31-1A40-AEEC-986AED185EC1}"/>
              </a:ext>
            </a:extLst>
          </p:cNvPr>
          <p:cNvSpPr>
            <a:spLocks noGrp="1"/>
          </p:cNvSpPr>
          <p:nvPr>
            <p:ph type="sldNum" sz="quarter" idx="4"/>
          </p:nvPr>
        </p:nvSpPr>
        <p:spPr>
          <a:xfrm>
            <a:off x="24509156" y="46312591"/>
            <a:ext cx="7980876" cy="2660341"/>
          </a:xfrm>
          <a:prstGeom prst="rect">
            <a:avLst/>
          </a:prstGeom>
        </p:spPr>
        <p:txBody>
          <a:bodyPr vert="horz" wrap="square" lIns="438903" tIns="219451" rIns="438903" bIns="219451" numCol="1" anchor="ctr" anchorCtr="0" compatLnSpc="1">
            <a:prstTxWarp prst="textNoShape">
              <a:avLst/>
            </a:prstTxWarp>
          </a:bodyPr>
          <a:lstStyle>
            <a:lvl1pPr algn="r">
              <a:defRPr sz="4441">
                <a:solidFill>
                  <a:srgbClr val="898989"/>
                </a:solidFill>
              </a:defRPr>
            </a:lvl1pPr>
          </a:lstStyle>
          <a:p>
            <a:fld id="{476C1260-25A4-BD42-AAA4-14E8BDD7E0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09494" rtl="0" eaLnBrk="0" fontAlgn="base" hangingPunct="0">
        <a:spcBef>
          <a:spcPct val="0"/>
        </a:spcBef>
        <a:spcAft>
          <a:spcPct val="0"/>
        </a:spcAft>
        <a:defRPr sz="16441" kern="1200">
          <a:solidFill>
            <a:schemeClr val="tx1"/>
          </a:solidFill>
          <a:latin typeface="+mj-lt"/>
          <a:ea typeface="ＭＳ Ｐゴシック" charset="0"/>
          <a:cs typeface="ＭＳ Ｐゴシック" charset="0"/>
        </a:defRPr>
      </a:lvl1pPr>
      <a:lvl2pPr algn="ctr" defTabSz="1709494" rtl="0" eaLnBrk="0" fontAlgn="base" hangingPunct="0">
        <a:spcBef>
          <a:spcPct val="0"/>
        </a:spcBef>
        <a:spcAft>
          <a:spcPct val="0"/>
        </a:spcAft>
        <a:defRPr sz="16441">
          <a:solidFill>
            <a:schemeClr val="tx1"/>
          </a:solidFill>
          <a:latin typeface="Calibri" charset="0"/>
          <a:ea typeface="ＭＳ Ｐゴシック" charset="0"/>
          <a:cs typeface="ＭＳ Ｐゴシック" charset="0"/>
        </a:defRPr>
      </a:lvl2pPr>
      <a:lvl3pPr algn="ctr" defTabSz="1709494" rtl="0" eaLnBrk="0" fontAlgn="base" hangingPunct="0">
        <a:spcBef>
          <a:spcPct val="0"/>
        </a:spcBef>
        <a:spcAft>
          <a:spcPct val="0"/>
        </a:spcAft>
        <a:defRPr sz="16441">
          <a:solidFill>
            <a:schemeClr val="tx1"/>
          </a:solidFill>
          <a:latin typeface="Calibri" charset="0"/>
          <a:ea typeface="ＭＳ Ｐゴシック" charset="0"/>
          <a:cs typeface="ＭＳ Ｐゴシック" charset="0"/>
        </a:defRPr>
      </a:lvl3pPr>
      <a:lvl4pPr algn="ctr" defTabSz="1709494" rtl="0" eaLnBrk="0" fontAlgn="base" hangingPunct="0">
        <a:spcBef>
          <a:spcPct val="0"/>
        </a:spcBef>
        <a:spcAft>
          <a:spcPct val="0"/>
        </a:spcAft>
        <a:defRPr sz="16441">
          <a:solidFill>
            <a:schemeClr val="tx1"/>
          </a:solidFill>
          <a:latin typeface="Calibri" charset="0"/>
          <a:ea typeface="ＭＳ Ｐゴシック" charset="0"/>
          <a:cs typeface="ＭＳ Ｐゴシック" charset="0"/>
        </a:defRPr>
      </a:lvl4pPr>
      <a:lvl5pPr algn="ctr" defTabSz="1709494" rtl="0" eaLnBrk="0" fontAlgn="base" hangingPunct="0">
        <a:spcBef>
          <a:spcPct val="0"/>
        </a:spcBef>
        <a:spcAft>
          <a:spcPct val="0"/>
        </a:spcAft>
        <a:defRPr sz="16441">
          <a:solidFill>
            <a:schemeClr val="tx1"/>
          </a:solidFill>
          <a:latin typeface="Calibri" charset="0"/>
          <a:ea typeface="ＭＳ Ｐゴシック" charset="0"/>
          <a:cs typeface="ＭＳ Ｐゴシック" charset="0"/>
        </a:defRPr>
      </a:lvl5pPr>
      <a:lvl6pPr marL="356248" algn="ctr" defTabSz="1709494" rtl="0" fontAlgn="base">
        <a:spcBef>
          <a:spcPct val="0"/>
        </a:spcBef>
        <a:spcAft>
          <a:spcPct val="0"/>
        </a:spcAft>
        <a:defRPr sz="16441">
          <a:solidFill>
            <a:schemeClr val="tx1"/>
          </a:solidFill>
          <a:latin typeface="Calibri" charset="0"/>
          <a:ea typeface="ＭＳ Ｐゴシック" charset="0"/>
          <a:cs typeface="ＭＳ Ｐゴシック" charset="0"/>
        </a:defRPr>
      </a:lvl6pPr>
      <a:lvl7pPr marL="712495" algn="ctr" defTabSz="1709494" rtl="0" fontAlgn="base">
        <a:spcBef>
          <a:spcPct val="0"/>
        </a:spcBef>
        <a:spcAft>
          <a:spcPct val="0"/>
        </a:spcAft>
        <a:defRPr sz="16441">
          <a:solidFill>
            <a:schemeClr val="tx1"/>
          </a:solidFill>
          <a:latin typeface="Calibri" charset="0"/>
          <a:ea typeface="ＭＳ Ｐゴシック" charset="0"/>
          <a:cs typeface="ＭＳ Ｐゴシック" charset="0"/>
        </a:defRPr>
      </a:lvl7pPr>
      <a:lvl8pPr marL="1068743" algn="ctr" defTabSz="1709494" rtl="0" fontAlgn="base">
        <a:spcBef>
          <a:spcPct val="0"/>
        </a:spcBef>
        <a:spcAft>
          <a:spcPct val="0"/>
        </a:spcAft>
        <a:defRPr sz="16441">
          <a:solidFill>
            <a:schemeClr val="tx1"/>
          </a:solidFill>
          <a:latin typeface="Calibri" charset="0"/>
          <a:ea typeface="ＭＳ Ｐゴシック" charset="0"/>
          <a:cs typeface="ＭＳ Ｐゴシック" charset="0"/>
        </a:defRPr>
      </a:lvl8pPr>
      <a:lvl9pPr marL="1424991" algn="ctr" defTabSz="1709494" rtl="0" fontAlgn="base">
        <a:spcBef>
          <a:spcPct val="0"/>
        </a:spcBef>
        <a:spcAft>
          <a:spcPct val="0"/>
        </a:spcAft>
        <a:defRPr sz="16441">
          <a:solidFill>
            <a:schemeClr val="tx1"/>
          </a:solidFill>
          <a:latin typeface="Calibri" charset="0"/>
          <a:ea typeface="ＭＳ Ｐゴシック" charset="0"/>
          <a:cs typeface="ＭＳ Ｐゴシック" charset="0"/>
        </a:defRPr>
      </a:lvl9pPr>
    </p:titleStyle>
    <p:bodyStyle>
      <a:lvl1pPr marL="1281502" indent="-1281502" algn="l" defTabSz="1709494" rtl="0" eaLnBrk="0" fontAlgn="base" hangingPunct="0">
        <a:spcBef>
          <a:spcPct val="20000"/>
        </a:spcBef>
        <a:spcAft>
          <a:spcPct val="0"/>
        </a:spcAft>
        <a:buFont typeface="Arial" panose="020B0604020202020204" pitchFamily="34" charset="0"/>
        <a:buChar char="•"/>
        <a:defRPr sz="12000" kern="1200">
          <a:solidFill>
            <a:schemeClr val="tx1"/>
          </a:solidFill>
          <a:latin typeface="+mn-lt"/>
          <a:ea typeface="ＭＳ Ｐゴシック" charset="0"/>
          <a:cs typeface="ＭＳ Ｐゴシック" charset="0"/>
        </a:defRPr>
      </a:lvl1pPr>
      <a:lvl2pPr marL="2778236" indent="-1067506" algn="l" defTabSz="1709494" rtl="0" eaLnBrk="0" fontAlgn="base" hangingPunct="0">
        <a:spcBef>
          <a:spcPct val="20000"/>
        </a:spcBef>
        <a:spcAft>
          <a:spcPct val="0"/>
        </a:spcAft>
        <a:buFont typeface="Arial" panose="020B0604020202020204" pitchFamily="34" charset="0"/>
        <a:buChar char="–"/>
        <a:defRPr sz="10441" kern="1200">
          <a:solidFill>
            <a:schemeClr val="tx1"/>
          </a:solidFill>
          <a:latin typeface="+mn-lt"/>
          <a:ea typeface="ＭＳ Ｐゴシック" charset="0"/>
          <a:cs typeface="+mn-cs"/>
        </a:defRPr>
      </a:lvl2pPr>
      <a:lvl3pPr marL="4273734" indent="-854747" algn="l" defTabSz="1709494" rtl="0" eaLnBrk="0" fontAlgn="base" hangingPunct="0">
        <a:spcBef>
          <a:spcPct val="20000"/>
        </a:spcBef>
        <a:spcAft>
          <a:spcPct val="0"/>
        </a:spcAft>
        <a:buFont typeface="Arial" panose="020B0604020202020204" pitchFamily="34" charset="0"/>
        <a:buChar char="•"/>
        <a:defRPr sz="8961" kern="1200">
          <a:solidFill>
            <a:schemeClr val="tx1"/>
          </a:solidFill>
          <a:latin typeface="+mn-lt"/>
          <a:ea typeface="ＭＳ Ｐゴシック" charset="0"/>
          <a:cs typeface="+mn-cs"/>
        </a:defRPr>
      </a:lvl3pPr>
      <a:lvl4pPr marL="5984464" indent="-854747" algn="l" defTabSz="1709494" rtl="0" eaLnBrk="0" fontAlgn="base" hangingPunct="0">
        <a:spcBef>
          <a:spcPct val="20000"/>
        </a:spcBef>
        <a:spcAft>
          <a:spcPct val="0"/>
        </a:spcAft>
        <a:buFont typeface="Arial" panose="020B0604020202020204" pitchFamily="34" charset="0"/>
        <a:buChar char="–"/>
        <a:defRPr sz="7558" kern="1200">
          <a:solidFill>
            <a:schemeClr val="tx1"/>
          </a:solidFill>
          <a:latin typeface="+mn-lt"/>
          <a:ea typeface="ＭＳ Ｐゴシック" charset="0"/>
          <a:cs typeface="+mn-cs"/>
        </a:defRPr>
      </a:lvl4pPr>
      <a:lvl5pPr marL="7693958" indent="-854747" algn="l" defTabSz="1709494" rtl="0" eaLnBrk="0" fontAlgn="base" hangingPunct="0">
        <a:spcBef>
          <a:spcPct val="20000"/>
        </a:spcBef>
        <a:spcAft>
          <a:spcPct val="0"/>
        </a:spcAft>
        <a:buFont typeface="Arial" panose="020B0604020202020204" pitchFamily="34" charset="0"/>
        <a:buChar char="»"/>
        <a:defRPr sz="7558" kern="1200">
          <a:solidFill>
            <a:schemeClr val="tx1"/>
          </a:solidFill>
          <a:latin typeface="+mn-lt"/>
          <a:ea typeface="ＭＳ Ｐゴシック" charset="0"/>
          <a:cs typeface="+mn-cs"/>
        </a:defRPr>
      </a:lvl5pPr>
      <a:lvl6pPr marL="9404740" indent="-854976" algn="l" defTabSz="1709953" rtl="0" eaLnBrk="1" latinLnBrk="0" hangingPunct="1">
        <a:spcBef>
          <a:spcPct val="20000"/>
        </a:spcBef>
        <a:buFont typeface="Arial"/>
        <a:buChar char="•"/>
        <a:defRPr sz="7558" kern="1200">
          <a:solidFill>
            <a:schemeClr val="tx1"/>
          </a:solidFill>
          <a:latin typeface="+mn-lt"/>
          <a:ea typeface="+mn-ea"/>
          <a:cs typeface="+mn-cs"/>
        </a:defRPr>
      </a:lvl6pPr>
      <a:lvl7pPr marL="11114692" indent="-854976" algn="l" defTabSz="1709953" rtl="0" eaLnBrk="1" latinLnBrk="0" hangingPunct="1">
        <a:spcBef>
          <a:spcPct val="20000"/>
        </a:spcBef>
        <a:buFont typeface="Arial"/>
        <a:buChar char="•"/>
        <a:defRPr sz="7558" kern="1200">
          <a:solidFill>
            <a:schemeClr val="tx1"/>
          </a:solidFill>
          <a:latin typeface="+mn-lt"/>
          <a:ea typeface="+mn-ea"/>
          <a:cs typeface="+mn-cs"/>
        </a:defRPr>
      </a:lvl7pPr>
      <a:lvl8pPr marL="12824646" indent="-854976" algn="l" defTabSz="1709953" rtl="0" eaLnBrk="1" latinLnBrk="0" hangingPunct="1">
        <a:spcBef>
          <a:spcPct val="20000"/>
        </a:spcBef>
        <a:buFont typeface="Arial"/>
        <a:buChar char="•"/>
        <a:defRPr sz="7558" kern="1200">
          <a:solidFill>
            <a:schemeClr val="tx1"/>
          </a:solidFill>
          <a:latin typeface="+mn-lt"/>
          <a:ea typeface="+mn-ea"/>
          <a:cs typeface="+mn-cs"/>
        </a:defRPr>
      </a:lvl8pPr>
      <a:lvl9pPr marL="14534598" indent="-854976" algn="l" defTabSz="1709953" rtl="0" eaLnBrk="1" latinLnBrk="0" hangingPunct="1">
        <a:spcBef>
          <a:spcPct val="20000"/>
        </a:spcBef>
        <a:buFont typeface="Arial"/>
        <a:buChar char="•"/>
        <a:defRPr sz="7558" kern="1200">
          <a:solidFill>
            <a:schemeClr val="tx1"/>
          </a:solidFill>
          <a:latin typeface="+mn-lt"/>
          <a:ea typeface="+mn-ea"/>
          <a:cs typeface="+mn-cs"/>
        </a:defRPr>
      </a:lvl9pPr>
    </p:bodyStyle>
    <p:otherStyle>
      <a:defPPr>
        <a:defRPr lang="en-US"/>
      </a:defPPr>
      <a:lvl1pPr marL="0" algn="l" defTabSz="1709953" rtl="0" eaLnBrk="1" latinLnBrk="0" hangingPunct="1">
        <a:defRPr sz="6779" kern="1200">
          <a:solidFill>
            <a:schemeClr val="tx1"/>
          </a:solidFill>
          <a:latin typeface="+mn-lt"/>
          <a:ea typeface="+mn-ea"/>
          <a:cs typeface="+mn-cs"/>
        </a:defRPr>
      </a:lvl1pPr>
      <a:lvl2pPr marL="1709953" algn="l" defTabSz="1709953" rtl="0" eaLnBrk="1" latinLnBrk="0" hangingPunct="1">
        <a:defRPr sz="6779" kern="1200">
          <a:solidFill>
            <a:schemeClr val="tx1"/>
          </a:solidFill>
          <a:latin typeface="+mn-lt"/>
          <a:ea typeface="+mn-ea"/>
          <a:cs typeface="+mn-cs"/>
        </a:defRPr>
      </a:lvl2pPr>
      <a:lvl3pPr marL="3419905" algn="l" defTabSz="1709953" rtl="0" eaLnBrk="1" latinLnBrk="0" hangingPunct="1">
        <a:defRPr sz="6779" kern="1200">
          <a:solidFill>
            <a:schemeClr val="tx1"/>
          </a:solidFill>
          <a:latin typeface="+mn-lt"/>
          <a:ea typeface="+mn-ea"/>
          <a:cs typeface="+mn-cs"/>
        </a:defRPr>
      </a:lvl3pPr>
      <a:lvl4pPr marL="5129859" algn="l" defTabSz="1709953" rtl="0" eaLnBrk="1" latinLnBrk="0" hangingPunct="1">
        <a:defRPr sz="6779" kern="1200">
          <a:solidFill>
            <a:schemeClr val="tx1"/>
          </a:solidFill>
          <a:latin typeface="+mn-lt"/>
          <a:ea typeface="+mn-ea"/>
          <a:cs typeface="+mn-cs"/>
        </a:defRPr>
      </a:lvl4pPr>
      <a:lvl5pPr marL="6839811" algn="l" defTabSz="1709953" rtl="0" eaLnBrk="1" latinLnBrk="0" hangingPunct="1">
        <a:defRPr sz="6779" kern="1200">
          <a:solidFill>
            <a:schemeClr val="tx1"/>
          </a:solidFill>
          <a:latin typeface="+mn-lt"/>
          <a:ea typeface="+mn-ea"/>
          <a:cs typeface="+mn-cs"/>
        </a:defRPr>
      </a:lvl5pPr>
      <a:lvl6pPr marL="8549763" algn="l" defTabSz="1709953" rtl="0" eaLnBrk="1" latinLnBrk="0" hangingPunct="1">
        <a:defRPr sz="6779" kern="1200">
          <a:solidFill>
            <a:schemeClr val="tx1"/>
          </a:solidFill>
          <a:latin typeface="+mn-lt"/>
          <a:ea typeface="+mn-ea"/>
          <a:cs typeface="+mn-cs"/>
        </a:defRPr>
      </a:lvl6pPr>
      <a:lvl7pPr marL="10259715" algn="l" defTabSz="1709953" rtl="0" eaLnBrk="1" latinLnBrk="0" hangingPunct="1">
        <a:defRPr sz="6779" kern="1200">
          <a:solidFill>
            <a:schemeClr val="tx1"/>
          </a:solidFill>
          <a:latin typeface="+mn-lt"/>
          <a:ea typeface="+mn-ea"/>
          <a:cs typeface="+mn-cs"/>
        </a:defRPr>
      </a:lvl7pPr>
      <a:lvl8pPr marL="11969668" algn="l" defTabSz="1709953" rtl="0" eaLnBrk="1" latinLnBrk="0" hangingPunct="1">
        <a:defRPr sz="6779" kern="1200">
          <a:solidFill>
            <a:schemeClr val="tx1"/>
          </a:solidFill>
          <a:latin typeface="+mn-lt"/>
          <a:ea typeface="+mn-ea"/>
          <a:cs typeface="+mn-cs"/>
        </a:defRPr>
      </a:lvl8pPr>
      <a:lvl9pPr marL="13679623" algn="l" defTabSz="1709953" rtl="0" eaLnBrk="1" latinLnBrk="0" hangingPunct="1">
        <a:defRPr sz="67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B17CE7-9FC6-EE4B-90FE-8CF61C98C611}"/>
              </a:ext>
            </a:extLst>
          </p:cNvPr>
          <p:cNvSpPr/>
          <p:nvPr/>
        </p:nvSpPr>
        <p:spPr>
          <a:xfrm>
            <a:off x="0" y="0"/>
            <a:ext cx="34199513" cy="4023836"/>
          </a:xfrm>
          <a:prstGeom prst="rect">
            <a:avLst/>
          </a:prstGeom>
          <a:solidFill>
            <a:srgbClr val="2E516B"/>
          </a:solidFill>
          <a:ln>
            <a:solidFill>
              <a:srgbClr val="2E516B"/>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709953" fontAlgn="auto">
              <a:spcBef>
                <a:spcPts val="0"/>
              </a:spcBef>
              <a:spcAft>
                <a:spcPts val="0"/>
              </a:spcAft>
              <a:defRPr/>
            </a:pPr>
            <a:endParaRPr lang="en-US" sz="6779" dirty="0"/>
          </a:p>
        </p:txBody>
      </p:sp>
      <p:sp>
        <p:nvSpPr>
          <p:cNvPr id="14" name="TextBox 13">
            <a:extLst>
              <a:ext uri="{FF2B5EF4-FFF2-40B4-BE49-F238E27FC236}">
                <a16:creationId xmlns:a16="http://schemas.microsoft.com/office/drawing/2014/main" id="{BA729CEA-F027-0846-B5F0-BDAA1BA27D2B}"/>
              </a:ext>
            </a:extLst>
          </p:cNvPr>
          <p:cNvSpPr txBox="1"/>
          <p:nvPr/>
        </p:nvSpPr>
        <p:spPr>
          <a:xfrm>
            <a:off x="957409" y="812532"/>
            <a:ext cx="32303250" cy="3207442"/>
          </a:xfrm>
          <a:prstGeom prst="rect">
            <a:avLst/>
          </a:prstGeom>
          <a:noFill/>
          <a:ln>
            <a:noFill/>
          </a:ln>
        </p:spPr>
        <p:txBody>
          <a:bodyPr lIns="0" tIns="0" rIns="0" bIns="0"/>
          <a:lstStyle/>
          <a:p>
            <a:pPr defTabSz="1709953" fontAlgn="auto">
              <a:spcBef>
                <a:spcPts val="0"/>
              </a:spcBef>
              <a:spcAft>
                <a:spcPts val="0"/>
              </a:spcAft>
              <a:defRPr/>
            </a:pPr>
            <a:r>
              <a:rPr lang="en-US" sz="3400" b="1" dirty="0">
                <a:ln w="3175">
                  <a:noFill/>
                </a:ln>
                <a:solidFill>
                  <a:srgbClr val="E7E7E8"/>
                </a:solidFill>
                <a:latin typeface="Arial"/>
                <a:ea typeface="+mn-ea"/>
                <a:cs typeface="Arial"/>
              </a:rPr>
              <a:t>University of British Columbia, Department of Psychology</a:t>
            </a:r>
          </a:p>
          <a:p>
            <a:pPr defTabSz="1709953" fontAlgn="auto">
              <a:spcBef>
                <a:spcPts val="655"/>
              </a:spcBef>
              <a:spcAft>
                <a:spcPts val="0"/>
              </a:spcAft>
              <a:defRPr/>
            </a:pPr>
            <a:r>
              <a:rPr lang="en-US" sz="8571" b="1" spc="8" dirty="0">
                <a:solidFill>
                  <a:schemeClr val="bg1"/>
                </a:solidFill>
                <a:latin typeface="Arial"/>
                <a:ea typeface="+mn-ea"/>
                <a:cs typeface="Arial"/>
              </a:rPr>
              <a:t>Physical Activity As a Moderator of Cognitive Function</a:t>
            </a:r>
          </a:p>
          <a:p>
            <a:pPr defTabSz="1709953" fontAlgn="auto">
              <a:spcBef>
                <a:spcPts val="655"/>
              </a:spcBef>
              <a:spcAft>
                <a:spcPts val="0"/>
              </a:spcAft>
              <a:defRPr/>
            </a:pPr>
            <a:r>
              <a:rPr lang="en-US" sz="3400" dirty="0">
                <a:solidFill>
                  <a:schemeClr val="bg1"/>
                </a:solidFill>
                <a:latin typeface="Arial"/>
                <a:ea typeface="+mn-ea"/>
                <a:cs typeface="Arial"/>
              </a:rPr>
              <a:t>G. Kyle Gooderham, Todd C. Handy</a:t>
            </a:r>
          </a:p>
          <a:p>
            <a:pPr defTabSz="1709953" fontAlgn="auto">
              <a:spcBef>
                <a:spcPts val="0"/>
              </a:spcBef>
              <a:spcAft>
                <a:spcPts val="0"/>
              </a:spcAft>
              <a:defRPr/>
            </a:pPr>
            <a:endParaRPr lang="en-US" sz="9818" b="1" dirty="0">
              <a:latin typeface="Arial"/>
              <a:ea typeface="+mn-ea"/>
              <a:cs typeface="Arial"/>
            </a:endParaRPr>
          </a:p>
        </p:txBody>
      </p:sp>
      <p:sp>
        <p:nvSpPr>
          <p:cNvPr id="14339" name="TextBox 15">
            <a:extLst>
              <a:ext uri="{FF2B5EF4-FFF2-40B4-BE49-F238E27FC236}">
                <a16:creationId xmlns:a16="http://schemas.microsoft.com/office/drawing/2014/main" id="{8C0CF5D5-845A-4B45-96D8-873DF1F82AF0}"/>
              </a:ext>
            </a:extLst>
          </p:cNvPr>
          <p:cNvSpPr txBox="1">
            <a:spLocks noChangeArrowheads="1"/>
          </p:cNvSpPr>
          <p:nvPr/>
        </p:nvSpPr>
        <p:spPr bwMode="auto">
          <a:xfrm>
            <a:off x="957409" y="5474360"/>
            <a:ext cx="9720000" cy="137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7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87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87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87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87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1403"/>
              </a:spcAft>
            </a:pPr>
            <a:r>
              <a:rPr lang="en-US" altLang="en-US" sz="4000" b="1" dirty="0">
                <a:solidFill>
                  <a:srgbClr val="2E516B"/>
                </a:solidFill>
                <a:latin typeface="Arial" panose="020B0604020202020204" pitchFamily="34" charset="0"/>
                <a:cs typeface="Arial" panose="020B0604020202020204" pitchFamily="34" charset="0"/>
              </a:rPr>
              <a:t>Introduction</a:t>
            </a:r>
          </a:p>
          <a:p>
            <a:pPr eaLnBrk="1" hangingPunct="1">
              <a:lnSpc>
                <a:spcPts val="3799"/>
              </a:lnSpc>
              <a:spcAft>
                <a:spcPts val="1403"/>
              </a:spcAft>
            </a:pPr>
            <a:r>
              <a:rPr lang="en-US" altLang="en-US" sz="3000" dirty="0">
                <a:latin typeface="Arial" panose="020B0604020202020204" pitchFamily="34" charset="0"/>
                <a:cs typeface="Arial" panose="020B0604020202020204" pitchFamily="34" charset="0"/>
              </a:rPr>
              <a:t>The effect of physical activity (PA) on cognition has long been recognized. However, despite a well-documented PA-cognition association in older adults and children, the effect of PA on cognitive functioning in young adults remains unclear.</a:t>
            </a:r>
            <a:endParaRPr lang="en-US" sz="3000" dirty="0">
              <a:latin typeface="Arial" panose="020B0604020202020204" pitchFamily="34" charset="0"/>
              <a:cs typeface="Arial" panose="020B0604020202020204" pitchFamily="34" charset="0"/>
            </a:endParaRPr>
          </a:p>
          <a:p>
            <a:pPr lvl="0" eaLnBrk="1" hangingPunct="1">
              <a:spcAft>
                <a:spcPts val="1403"/>
              </a:spcAft>
            </a:pPr>
            <a:r>
              <a:rPr lang="en-US" altLang="en-US" sz="3400" b="1" dirty="0">
                <a:solidFill>
                  <a:srgbClr val="2E516B"/>
                </a:solidFill>
                <a:latin typeface="Arial" panose="020B0604020202020204" pitchFamily="34" charset="0"/>
                <a:cs typeface="Arial" panose="020B0604020202020204" pitchFamily="34" charset="0"/>
              </a:rPr>
              <a:t>Physical Activity Promotes:</a:t>
            </a:r>
          </a:p>
          <a:p>
            <a:pPr marL="457200" indent="-457200" eaLnBrk="1" hangingPunct="1">
              <a:lnSpc>
                <a:spcPts val="3799"/>
              </a:lnSpc>
              <a:spcAft>
                <a:spcPts val="1403"/>
              </a:spcAft>
              <a:buFont typeface="Arial" panose="020B0604020202020204" pitchFamily="34" charset="0"/>
              <a:buChar char="•"/>
            </a:pPr>
            <a:r>
              <a:rPr lang="en-US" altLang="en-US" sz="3000" dirty="0">
                <a:solidFill>
                  <a:srgbClr val="000630"/>
                </a:solidFill>
                <a:latin typeface="Arial" panose="020B0604020202020204" pitchFamily="34" charset="0"/>
                <a:cs typeface="Arial" panose="020B0604020202020204" pitchFamily="34" charset="0"/>
              </a:rPr>
              <a:t>Neuroplasticity</a:t>
            </a:r>
            <a:r>
              <a:rPr lang="en-US" altLang="en-US" sz="3000" baseline="30000" dirty="0">
                <a:solidFill>
                  <a:srgbClr val="000630"/>
                </a:solidFill>
                <a:latin typeface="Arial" panose="020B0604020202020204" pitchFamily="34" charset="0"/>
                <a:cs typeface="Arial" panose="020B0604020202020204" pitchFamily="34" charset="0"/>
              </a:rPr>
              <a:t>1</a:t>
            </a:r>
          </a:p>
          <a:p>
            <a:pPr marL="457200" indent="-457200" eaLnBrk="1" hangingPunct="1">
              <a:lnSpc>
                <a:spcPts val="3799"/>
              </a:lnSpc>
              <a:spcAft>
                <a:spcPts val="1403"/>
              </a:spcAft>
              <a:buFont typeface="Arial" panose="020B0604020202020204" pitchFamily="34" charset="0"/>
              <a:buChar char="•"/>
            </a:pPr>
            <a:r>
              <a:rPr lang="en-US" altLang="en-US" sz="3000" dirty="0">
                <a:solidFill>
                  <a:srgbClr val="000630"/>
                </a:solidFill>
                <a:latin typeface="Arial" panose="020B0604020202020204" pitchFamily="34" charset="0"/>
                <a:cs typeface="Arial" panose="020B0604020202020204" pitchFamily="34" charset="0"/>
              </a:rPr>
              <a:t>Neurogenesis</a:t>
            </a:r>
            <a:r>
              <a:rPr lang="en-US" altLang="en-US" sz="3000" baseline="30000" dirty="0">
                <a:solidFill>
                  <a:srgbClr val="000630"/>
                </a:solidFill>
                <a:latin typeface="Arial" panose="020B0604020202020204" pitchFamily="34" charset="0"/>
                <a:cs typeface="Arial" panose="020B0604020202020204" pitchFamily="34" charset="0"/>
              </a:rPr>
              <a:t>2</a:t>
            </a:r>
            <a:endParaRPr lang="en-US" altLang="en-US" sz="3000" dirty="0">
              <a:solidFill>
                <a:srgbClr val="000630"/>
              </a:solidFill>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solidFill>
                  <a:srgbClr val="000630"/>
                </a:solidFill>
                <a:latin typeface="Arial" panose="020B0604020202020204" pitchFamily="34" charset="0"/>
                <a:cs typeface="Arial" panose="020B0604020202020204" pitchFamily="34" charset="0"/>
              </a:rPr>
              <a:t>Neurotransmission</a:t>
            </a:r>
            <a:r>
              <a:rPr lang="en-US" altLang="en-US" sz="3000" baseline="30000" dirty="0">
                <a:solidFill>
                  <a:srgbClr val="000630"/>
                </a:solidFill>
                <a:latin typeface="Arial" panose="020B0604020202020204" pitchFamily="34" charset="0"/>
                <a:cs typeface="Arial" panose="020B0604020202020204" pitchFamily="34" charset="0"/>
              </a:rPr>
              <a:t>3</a:t>
            </a:r>
            <a:endParaRPr lang="en-US" altLang="en-US" sz="3000" dirty="0">
              <a:solidFill>
                <a:srgbClr val="000630"/>
              </a:solidFill>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solidFill>
                  <a:srgbClr val="000630"/>
                </a:solidFill>
                <a:latin typeface="Arial" panose="020B0604020202020204" pitchFamily="34" charset="0"/>
                <a:cs typeface="Arial" panose="020B0604020202020204" pitchFamily="34" charset="0"/>
              </a:rPr>
              <a:t>Synaptic Plasticity</a:t>
            </a:r>
            <a:r>
              <a:rPr lang="en-US" altLang="en-US" sz="3000" baseline="30000" dirty="0">
                <a:solidFill>
                  <a:srgbClr val="000630"/>
                </a:solidFill>
                <a:latin typeface="Arial" panose="020B0604020202020204" pitchFamily="34" charset="0"/>
                <a:cs typeface="Arial" panose="020B0604020202020204" pitchFamily="34" charset="0"/>
              </a:rPr>
              <a:t>4</a:t>
            </a:r>
          </a:p>
          <a:p>
            <a:pPr marL="457200" indent="-457200" eaLnBrk="1" hangingPunct="1">
              <a:lnSpc>
                <a:spcPts val="3799"/>
              </a:lnSpc>
              <a:spcAft>
                <a:spcPts val="1403"/>
              </a:spcAft>
              <a:buFont typeface="Arial" panose="020B0604020202020204" pitchFamily="34" charset="0"/>
              <a:buChar char="•"/>
            </a:pPr>
            <a:r>
              <a:rPr lang="en-US" altLang="en-US" sz="3000" dirty="0">
                <a:solidFill>
                  <a:srgbClr val="000630"/>
                </a:solidFill>
                <a:latin typeface="Arial" panose="020B0604020202020204" pitchFamily="34" charset="0"/>
                <a:cs typeface="Arial" panose="020B0604020202020204" pitchFamily="34" charset="0"/>
              </a:rPr>
              <a:t>Angiogenesis</a:t>
            </a:r>
            <a:r>
              <a:rPr lang="en-US" altLang="en-US" sz="3000" baseline="30000" dirty="0">
                <a:solidFill>
                  <a:srgbClr val="000630"/>
                </a:solidFill>
                <a:latin typeface="Arial" panose="020B0604020202020204" pitchFamily="34" charset="0"/>
                <a:cs typeface="Arial" panose="020B0604020202020204" pitchFamily="34" charset="0"/>
              </a:rPr>
              <a:t>5</a:t>
            </a:r>
            <a:endParaRPr lang="en-US" altLang="en-US" sz="3400" b="1" dirty="0">
              <a:solidFill>
                <a:srgbClr val="2E516B"/>
              </a:solidFill>
              <a:latin typeface="Arial" panose="020B0604020202020204" pitchFamily="34" charset="0"/>
              <a:cs typeface="Arial" panose="020B0604020202020204" pitchFamily="34" charset="0"/>
            </a:endParaRPr>
          </a:p>
          <a:p>
            <a:pPr eaLnBrk="1" hangingPunct="1">
              <a:lnSpc>
                <a:spcPts val="3799"/>
              </a:lnSpc>
              <a:spcAft>
                <a:spcPts val="1403"/>
              </a:spcAft>
            </a:pPr>
            <a:r>
              <a:rPr lang="en-US" altLang="en-US" sz="3400" b="1" dirty="0">
                <a:solidFill>
                  <a:srgbClr val="2E516B"/>
                </a:solidFill>
                <a:latin typeface="Arial" panose="020B0604020202020204" pitchFamily="34" charset="0"/>
                <a:cs typeface="Arial" panose="020B0604020202020204" pitchFamily="34" charset="0"/>
              </a:rPr>
              <a:t>Mechanisms:</a:t>
            </a: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Brain-derived Neurotrophic Factor</a:t>
            </a:r>
            <a:r>
              <a:rPr lang="en-US" altLang="en-US" sz="3000" baseline="30000" dirty="0">
                <a:latin typeface="Arial" panose="020B0604020202020204" pitchFamily="34" charset="0"/>
                <a:cs typeface="Arial" panose="020B0604020202020204" pitchFamily="34" charset="0"/>
              </a:rPr>
              <a:t>6</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Insulin-like Growth Factor 1</a:t>
            </a:r>
            <a:r>
              <a:rPr lang="en-US" altLang="en-US" sz="3000" baseline="30000" dirty="0">
                <a:latin typeface="Arial" panose="020B0604020202020204" pitchFamily="34" charset="0"/>
                <a:cs typeface="Arial" panose="020B0604020202020204" pitchFamily="34" charset="0"/>
              </a:rPr>
              <a:t>7</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Vascular Endothelial Growth Factor</a:t>
            </a:r>
            <a:r>
              <a:rPr lang="en-US" altLang="en-US" sz="3000" baseline="30000" dirty="0">
                <a:latin typeface="Arial" panose="020B0604020202020204" pitchFamily="34" charset="0"/>
                <a:cs typeface="Arial" panose="020B0604020202020204" pitchFamily="34" charset="0"/>
              </a:rPr>
              <a:t>8</a:t>
            </a:r>
            <a:endParaRPr lang="en-US" altLang="en-US" sz="3400" b="1" dirty="0">
              <a:solidFill>
                <a:srgbClr val="2E516B"/>
              </a:solidFill>
              <a:latin typeface="Arial" panose="020B0604020202020204" pitchFamily="34" charset="0"/>
              <a:cs typeface="Arial" panose="020B0604020202020204" pitchFamily="34" charset="0"/>
            </a:endParaRPr>
          </a:p>
          <a:p>
            <a:pPr eaLnBrk="1" hangingPunct="1">
              <a:lnSpc>
                <a:spcPts val="3799"/>
              </a:lnSpc>
              <a:spcAft>
                <a:spcPts val="1403"/>
              </a:spcAft>
            </a:pPr>
            <a:r>
              <a:rPr lang="en-US" altLang="en-US" sz="3400" b="1" dirty="0">
                <a:solidFill>
                  <a:srgbClr val="2E516B"/>
                </a:solidFill>
                <a:latin typeface="Arial" panose="020B0604020202020204" pitchFamily="34" charset="0"/>
                <a:cs typeface="Arial" panose="020B0604020202020204" pitchFamily="34" charset="0"/>
              </a:rPr>
              <a:t>Cognitive Effects of Physical Activity</a:t>
            </a: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Executive Control</a:t>
            </a:r>
            <a:r>
              <a:rPr lang="en-US" altLang="en-US" sz="3000" baseline="30000" dirty="0">
                <a:latin typeface="Arial" panose="020B0604020202020204" pitchFamily="34" charset="0"/>
                <a:cs typeface="Arial" panose="020B0604020202020204" pitchFamily="34" charset="0"/>
              </a:rPr>
              <a:t>9</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Attentional Alerting</a:t>
            </a:r>
            <a:r>
              <a:rPr lang="en-US" altLang="en-US" sz="3000" baseline="30000" dirty="0">
                <a:latin typeface="Arial" panose="020B0604020202020204" pitchFamily="34" charset="0"/>
                <a:cs typeface="Arial" panose="020B0604020202020204" pitchFamily="34" charset="0"/>
              </a:rPr>
              <a:t>10</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Memory</a:t>
            </a:r>
            <a:r>
              <a:rPr lang="en-US" altLang="en-US" sz="3000" baseline="30000" dirty="0">
                <a:latin typeface="Arial" panose="020B0604020202020204" pitchFamily="34" charset="0"/>
                <a:cs typeface="Arial" panose="020B0604020202020204" pitchFamily="34" charset="0"/>
              </a:rPr>
              <a:t>11</a:t>
            </a:r>
            <a:endParaRPr lang="en-US" altLang="en-US" sz="3000" dirty="0">
              <a:latin typeface="Arial" panose="020B0604020202020204" pitchFamily="34" charset="0"/>
              <a:cs typeface="Arial" panose="020B0604020202020204" pitchFamily="34" charset="0"/>
            </a:endParaRPr>
          </a:p>
          <a:p>
            <a:pPr defTabSz="1709953" fontAlgn="auto">
              <a:spcBef>
                <a:spcPts val="0"/>
              </a:spcBef>
              <a:spcAft>
                <a:spcPts val="1403"/>
              </a:spcAft>
              <a:defRPr/>
            </a:pPr>
            <a:endParaRPr lang="en-US" sz="3000" dirty="0">
              <a:latin typeface="Arial"/>
              <a:cs typeface="Arial"/>
            </a:endParaRPr>
          </a:p>
        </p:txBody>
      </p:sp>
      <p:pic>
        <p:nvPicPr>
          <p:cNvPr id="14340" name="Picture 16">
            <a:extLst>
              <a:ext uri="{FF2B5EF4-FFF2-40B4-BE49-F238E27FC236}">
                <a16:creationId xmlns:a16="http://schemas.microsoft.com/office/drawing/2014/main" id="{9B149347-C0D5-D043-8BD0-4C5149FC4A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7882633"/>
            <a:ext cx="34225489" cy="2085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a:extLst>
              <a:ext uri="{FF2B5EF4-FFF2-40B4-BE49-F238E27FC236}">
                <a16:creationId xmlns:a16="http://schemas.microsoft.com/office/drawing/2014/main" id="{428F7438-3C73-9041-B173-8F4AC37E4484}"/>
              </a:ext>
            </a:extLst>
          </p:cNvPr>
          <p:cNvSpPr txBox="1"/>
          <p:nvPr/>
        </p:nvSpPr>
        <p:spPr>
          <a:xfrm>
            <a:off x="12239756" y="5459226"/>
            <a:ext cx="9720000" cy="13807909"/>
          </a:xfrm>
          <a:prstGeom prst="rect">
            <a:avLst/>
          </a:prstGeom>
          <a:noFill/>
        </p:spPr>
        <p:txBody>
          <a:bodyPr lIns="0" tIns="0" rIns="0" bIns="0"/>
          <a:lstStyle/>
          <a:p>
            <a:pPr eaLnBrk="1" hangingPunct="1">
              <a:lnSpc>
                <a:spcPts val="3799"/>
              </a:lnSpc>
              <a:spcAft>
                <a:spcPts val="1403"/>
              </a:spcAft>
            </a:pPr>
            <a:r>
              <a:rPr lang="en-US" altLang="en-US" sz="3400" b="1" dirty="0">
                <a:solidFill>
                  <a:srgbClr val="2E516B"/>
                </a:solidFill>
                <a:latin typeface="Arial" panose="020B0604020202020204" pitchFamily="34" charset="0"/>
                <a:cs typeface="Arial" panose="020B0604020202020204" pitchFamily="34" charset="0"/>
              </a:rPr>
              <a:t>Covariates Affecting the Physical Activity-Cognition Relationship:</a:t>
            </a: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Age</a:t>
            </a:r>
            <a:r>
              <a:rPr lang="en-US" altLang="en-US" sz="3000" baseline="30000" dirty="0">
                <a:latin typeface="Arial" panose="020B0604020202020204" pitchFamily="34" charset="0"/>
                <a:cs typeface="Arial" panose="020B0604020202020204" pitchFamily="34" charset="0"/>
              </a:rPr>
              <a:t>12</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Sex</a:t>
            </a:r>
            <a:r>
              <a:rPr lang="en-US" altLang="en-US" sz="3000" baseline="30000" dirty="0">
                <a:latin typeface="Arial" panose="020B0604020202020204" pitchFamily="34" charset="0"/>
                <a:cs typeface="Arial" panose="020B0604020202020204" pitchFamily="34" charset="0"/>
              </a:rPr>
              <a:t>13</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BMI</a:t>
            </a:r>
            <a:r>
              <a:rPr lang="en-US" altLang="en-US" sz="3000" baseline="30000" dirty="0">
                <a:latin typeface="Arial" panose="020B0604020202020204" pitchFamily="34" charset="0"/>
                <a:cs typeface="Arial" panose="020B0604020202020204" pitchFamily="34" charset="0"/>
              </a:rPr>
              <a:t>1</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Sleep Hours</a:t>
            </a:r>
            <a:r>
              <a:rPr lang="en-US" altLang="en-US" sz="3000" baseline="30000" dirty="0">
                <a:latin typeface="Arial" panose="020B0604020202020204" pitchFamily="34" charset="0"/>
                <a:cs typeface="Arial" panose="020B0604020202020204" pitchFamily="34" charset="0"/>
              </a:rPr>
              <a:t>14</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Sleep Quality</a:t>
            </a:r>
            <a:r>
              <a:rPr lang="en-US" altLang="en-US" sz="3000" baseline="30000" dirty="0">
                <a:latin typeface="Arial" panose="020B0604020202020204" pitchFamily="34" charset="0"/>
                <a:cs typeface="Arial" panose="020B0604020202020204" pitchFamily="34" charset="0"/>
              </a:rPr>
              <a:t>15</a:t>
            </a:r>
            <a:endParaRPr lang="en-US" altLang="en-US" sz="3000" dirty="0">
              <a:latin typeface="Arial" panose="020B0604020202020204" pitchFamily="34" charset="0"/>
              <a:cs typeface="Arial" panose="020B0604020202020204" pitchFamily="34" charset="0"/>
            </a:endParaRPr>
          </a:p>
          <a:p>
            <a:pPr marL="457200" indent="-457200" eaLnBrk="1" hangingPunct="1">
              <a:lnSpc>
                <a:spcPts val="3799"/>
              </a:lnSpc>
              <a:spcAft>
                <a:spcPts val="1403"/>
              </a:spcAft>
              <a:buFont typeface="Arial" panose="020B0604020202020204" pitchFamily="34" charset="0"/>
              <a:buChar char="•"/>
            </a:pPr>
            <a:r>
              <a:rPr lang="en-US" altLang="en-US" sz="3000" dirty="0">
                <a:latin typeface="Arial" panose="020B0604020202020204" pitchFamily="34" charset="0"/>
                <a:cs typeface="Arial" panose="020B0604020202020204" pitchFamily="34" charset="0"/>
              </a:rPr>
              <a:t>Weekly Sitting Time</a:t>
            </a:r>
            <a:r>
              <a:rPr lang="en-US" altLang="en-US" sz="3000" baseline="30000" dirty="0">
                <a:latin typeface="Arial" panose="020B0604020202020204" pitchFamily="34" charset="0"/>
                <a:cs typeface="Arial" panose="020B0604020202020204" pitchFamily="34" charset="0"/>
              </a:rPr>
              <a:t>16</a:t>
            </a:r>
          </a:p>
          <a:p>
            <a:pPr eaLnBrk="1" hangingPunct="1">
              <a:lnSpc>
                <a:spcPts val="3799"/>
              </a:lnSpc>
              <a:spcAft>
                <a:spcPts val="1403"/>
              </a:spcAft>
            </a:pPr>
            <a:endParaRPr lang="en-US" sz="4000" b="1" dirty="0">
              <a:solidFill>
                <a:srgbClr val="2E516B"/>
              </a:solidFill>
              <a:latin typeface="Arial"/>
              <a:cs typeface="Arial"/>
            </a:endParaRPr>
          </a:p>
          <a:p>
            <a:pPr eaLnBrk="1" hangingPunct="1">
              <a:lnSpc>
                <a:spcPts val="3799"/>
              </a:lnSpc>
              <a:spcAft>
                <a:spcPts val="1403"/>
              </a:spcAft>
            </a:pPr>
            <a:r>
              <a:rPr lang="en-US" sz="4000" b="1" dirty="0">
                <a:solidFill>
                  <a:srgbClr val="2E516B"/>
                </a:solidFill>
                <a:latin typeface="Arial"/>
                <a:cs typeface="Arial"/>
              </a:rPr>
              <a:t>Research Question</a:t>
            </a:r>
          </a:p>
          <a:p>
            <a:pPr defTabSz="1709953" fontAlgn="auto">
              <a:spcBef>
                <a:spcPts val="0"/>
              </a:spcBef>
              <a:spcAft>
                <a:spcPts val="1403"/>
              </a:spcAft>
              <a:defRPr/>
            </a:pPr>
            <a:r>
              <a:rPr lang="en-US" sz="3000" dirty="0">
                <a:latin typeface="Arial"/>
                <a:cs typeface="Arial"/>
              </a:rPr>
              <a:t>The aim of this work is to address how some of the variance in findings is related to PA mode and intensity, and to consider how interplay between known covariates including age, sex, physical fitness, and sleep, alter those relationships. </a:t>
            </a:r>
          </a:p>
          <a:p>
            <a:pPr defTabSz="1709953" fontAlgn="auto">
              <a:spcBef>
                <a:spcPts val="0"/>
              </a:spcBef>
              <a:spcAft>
                <a:spcPts val="1403"/>
              </a:spcAft>
              <a:defRPr/>
            </a:pPr>
            <a:r>
              <a:rPr lang="en-US" sz="3000" dirty="0">
                <a:latin typeface="Arial"/>
                <a:cs typeface="Arial"/>
              </a:rPr>
              <a:t>In addition, we examine two broad aspects of cognitive function, attention and working memory, in order to compare the direct affect of PA on cognitive performance.</a:t>
            </a:r>
          </a:p>
        </p:txBody>
      </p:sp>
      <p:sp>
        <p:nvSpPr>
          <p:cNvPr id="20" name="TextBox 19">
            <a:extLst>
              <a:ext uri="{FF2B5EF4-FFF2-40B4-BE49-F238E27FC236}">
                <a16:creationId xmlns:a16="http://schemas.microsoft.com/office/drawing/2014/main" id="{14D45A12-ECC4-3541-BAED-8F9EA45D02EF}"/>
              </a:ext>
            </a:extLst>
          </p:cNvPr>
          <p:cNvSpPr txBox="1"/>
          <p:nvPr/>
        </p:nvSpPr>
        <p:spPr>
          <a:xfrm>
            <a:off x="23522103" y="5474361"/>
            <a:ext cx="9720000" cy="11524040"/>
          </a:xfrm>
          <a:prstGeom prst="rect">
            <a:avLst/>
          </a:prstGeom>
          <a:noFill/>
        </p:spPr>
        <p:txBody>
          <a:bodyPr lIns="0" tIns="0" rIns="0" bIns="0"/>
          <a:lstStyle/>
          <a:p>
            <a:pPr defTabSz="1709953" fontAlgn="auto">
              <a:spcBef>
                <a:spcPts val="0"/>
              </a:spcBef>
              <a:spcAft>
                <a:spcPts val="1403"/>
              </a:spcAft>
              <a:defRPr/>
            </a:pPr>
            <a:r>
              <a:rPr lang="en-US" sz="4000" b="1" dirty="0">
                <a:solidFill>
                  <a:srgbClr val="2E516B"/>
                </a:solidFill>
                <a:latin typeface="Arial"/>
                <a:ea typeface="+mn-ea"/>
                <a:cs typeface="Arial"/>
              </a:rPr>
              <a:t>Methods</a:t>
            </a:r>
          </a:p>
          <a:p>
            <a:pPr defTabSz="1709953" fontAlgn="auto">
              <a:spcBef>
                <a:spcPts val="0"/>
              </a:spcBef>
              <a:spcAft>
                <a:spcPts val="1403"/>
              </a:spcAft>
              <a:defRPr/>
            </a:pPr>
            <a:r>
              <a:rPr lang="en-US" sz="3400" b="1" dirty="0">
                <a:solidFill>
                  <a:srgbClr val="2E516B"/>
                </a:solidFill>
                <a:latin typeface="Arial"/>
                <a:ea typeface="+mn-ea"/>
                <a:cs typeface="Arial"/>
              </a:rPr>
              <a:t>Participants</a:t>
            </a:r>
          </a:p>
          <a:p>
            <a:pPr defTabSz="1709953" fontAlgn="auto">
              <a:spcBef>
                <a:spcPts val="0"/>
              </a:spcBef>
              <a:spcAft>
                <a:spcPts val="1403"/>
              </a:spcAft>
              <a:defRPr/>
            </a:pPr>
            <a:r>
              <a:rPr lang="en-US" sz="3000" dirty="0">
                <a:latin typeface="Arial"/>
                <a:ea typeface="+mn-ea"/>
                <a:cs typeface="Arial"/>
              </a:rPr>
              <a:t>Attention Network Test &amp; Backwards Digit Span</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ea typeface="+mn-ea"/>
                <a:cs typeface="Arial"/>
              </a:rPr>
              <a:t>N = 103 (85 female, 13 male, 5 undeclared; Mean age = 20.05; SD = 1.94)</a:t>
            </a:r>
          </a:p>
          <a:p>
            <a:pPr defTabSz="1709953" fontAlgn="auto">
              <a:spcBef>
                <a:spcPts val="0"/>
              </a:spcBef>
              <a:spcAft>
                <a:spcPts val="1403"/>
              </a:spcAft>
              <a:defRPr/>
            </a:pPr>
            <a:r>
              <a:rPr lang="en-US" sz="3000" dirty="0">
                <a:latin typeface="Arial"/>
                <a:ea typeface="+mn-ea"/>
                <a:cs typeface="Arial"/>
              </a:rPr>
              <a:t>Sustained Attention to Response Task &amp; Sternberg Task</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ea typeface="+mn-ea"/>
                <a:cs typeface="Arial"/>
              </a:rPr>
              <a:t>N = 97 (80 female, 12 male, 5 undeclared; Mean age = 20.01; SD = 1.94) </a:t>
            </a:r>
            <a:endParaRPr lang="en-US" sz="3400" b="1" dirty="0">
              <a:solidFill>
                <a:srgbClr val="2E516B"/>
              </a:solidFill>
              <a:latin typeface="Arial"/>
              <a:cs typeface="Arial"/>
            </a:endParaRPr>
          </a:p>
          <a:p>
            <a:pPr defTabSz="1709953" fontAlgn="auto">
              <a:spcBef>
                <a:spcPts val="0"/>
              </a:spcBef>
              <a:spcAft>
                <a:spcPts val="1403"/>
              </a:spcAft>
              <a:defRPr/>
            </a:pPr>
            <a:r>
              <a:rPr lang="en-US" sz="3400" b="1" dirty="0">
                <a:solidFill>
                  <a:srgbClr val="2E516B"/>
                </a:solidFill>
                <a:latin typeface="Arial"/>
                <a:cs typeface="Arial"/>
              </a:rPr>
              <a:t>Cognitive Measures</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ea typeface="+mn-ea"/>
                <a:cs typeface="Arial"/>
              </a:rPr>
              <a:t>Attention Network Test</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ea typeface="+mn-ea"/>
                <a:cs typeface="Arial"/>
              </a:rPr>
              <a:t>Sustained Attention to Response Task</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ea typeface="+mn-ea"/>
                <a:cs typeface="Arial"/>
              </a:rPr>
              <a:t>Backwards Digit Span</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ea typeface="+mn-ea"/>
                <a:cs typeface="Arial"/>
              </a:rPr>
              <a:t>Sternberg Task</a:t>
            </a:r>
            <a:endParaRPr lang="en-US" sz="3400" b="1" dirty="0">
              <a:solidFill>
                <a:srgbClr val="2E516B"/>
              </a:solidFill>
              <a:latin typeface="Arial"/>
              <a:cs typeface="Arial"/>
            </a:endParaRPr>
          </a:p>
          <a:p>
            <a:pPr defTabSz="1709953" fontAlgn="auto">
              <a:spcBef>
                <a:spcPts val="0"/>
              </a:spcBef>
              <a:spcAft>
                <a:spcPts val="1403"/>
              </a:spcAft>
              <a:defRPr/>
            </a:pPr>
            <a:r>
              <a:rPr lang="en-US" sz="3400" b="1" dirty="0">
                <a:solidFill>
                  <a:srgbClr val="2E516B"/>
                </a:solidFill>
                <a:latin typeface="Arial"/>
                <a:cs typeface="Arial"/>
              </a:rPr>
              <a:t>Physical Activity Measures</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cs typeface="Arial"/>
              </a:rPr>
              <a:t>International Physical Activity Questionnaire</a:t>
            </a:r>
          </a:p>
          <a:p>
            <a:pPr marL="457200" indent="-457200" defTabSz="1709953" fontAlgn="auto">
              <a:spcBef>
                <a:spcPts val="0"/>
              </a:spcBef>
              <a:spcAft>
                <a:spcPts val="1403"/>
              </a:spcAft>
              <a:buFont typeface="Arial" panose="020B0604020202020204" pitchFamily="34" charset="0"/>
              <a:buChar char="•"/>
              <a:defRPr/>
            </a:pPr>
            <a:r>
              <a:rPr lang="en-US" sz="3000" dirty="0">
                <a:latin typeface="Arial"/>
                <a:cs typeface="Arial"/>
              </a:rPr>
              <a:t>Daily Exercise Questionnaire</a:t>
            </a:r>
          </a:p>
          <a:p>
            <a:pPr defTabSz="1709953" fontAlgn="auto">
              <a:spcBef>
                <a:spcPts val="0"/>
              </a:spcBef>
              <a:spcAft>
                <a:spcPts val="1403"/>
              </a:spcAft>
              <a:defRPr/>
            </a:pPr>
            <a:endParaRPr lang="en-US" sz="2800" dirty="0">
              <a:latin typeface="Arial"/>
              <a:ea typeface="+mn-ea"/>
              <a:cs typeface="Arial"/>
            </a:endParaRPr>
          </a:p>
        </p:txBody>
      </p:sp>
      <p:sp>
        <p:nvSpPr>
          <p:cNvPr id="14352" name="TextBox 2">
            <a:extLst>
              <a:ext uri="{FF2B5EF4-FFF2-40B4-BE49-F238E27FC236}">
                <a16:creationId xmlns:a16="http://schemas.microsoft.com/office/drawing/2014/main" id="{C37BBE37-520D-7048-8A65-9DBF5F8152F6}"/>
              </a:ext>
            </a:extLst>
          </p:cNvPr>
          <p:cNvSpPr txBox="1">
            <a:spLocks noChangeArrowheads="1"/>
          </p:cNvSpPr>
          <p:nvPr/>
        </p:nvSpPr>
        <p:spPr bwMode="auto">
          <a:xfrm>
            <a:off x="17441159" y="48250010"/>
            <a:ext cx="1646396" cy="4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7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87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87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87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87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0"/>
              </a:spcBef>
              <a:spcAft>
                <a:spcPct val="0"/>
              </a:spcAft>
              <a:defRPr sz="87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182" b="1">
                <a:solidFill>
                  <a:srgbClr val="000630"/>
                </a:solidFill>
                <a:latin typeface="Arial" panose="020B0604020202020204" pitchFamily="34" charset="0"/>
                <a:cs typeface="Arial" panose="020B0604020202020204" pitchFamily="34" charset="0"/>
              </a:rPr>
              <a:t>Partners</a:t>
            </a:r>
          </a:p>
        </p:txBody>
      </p:sp>
      <p:graphicFrame>
        <p:nvGraphicFramePr>
          <p:cNvPr id="24" name="Content Placeholder 5">
            <a:extLst>
              <a:ext uri="{FF2B5EF4-FFF2-40B4-BE49-F238E27FC236}">
                <a16:creationId xmlns:a16="http://schemas.microsoft.com/office/drawing/2014/main" id="{0788896C-C54F-8148-9312-36D6918603D9}"/>
              </a:ext>
            </a:extLst>
          </p:cNvPr>
          <p:cNvGraphicFramePr>
            <a:graphicFrameLocks/>
          </p:cNvGraphicFramePr>
          <p:nvPr>
            <p:extLst>
              <p:ext uri="{D42A27DB-BD31-4B8C-83A1-F6EECF244321}">
                <p14:modId xmlns:p14="http://schemas.microsoft.com/office/powerpoint/2010/main" val="2991504465"/>
              </p:ext>
            </p:extLst>
          </p:nvPr>
        </p:nvGraphicFramePr>
        <p:xfrm>
          <a:off x="957409" y="39346178"/>
          <a:ext cx="32303238" cy="8097213"/>
        </p:xfrm>
        <a:graphic>
          <a:graphicData uri="http://schemas.openxmlformats.org/drawingml/2006/table">
            <a:tbl>
              <a:tblPr/>
              <a:tblGrid>
                <a:gridCol w="2619600">
                  <a:extLst>
                    <a:ext uri="{9D8B030D-6E8A-4147-A177-3AD203B41FA5}">
                      <a16:colId xmlns:a16="http://schemas.microsoft.com/office/drawing/2014/main" val="1130025572"/>
                    </a:ext>
                  </a:extLst>
                </a:gridCol>
                <a:gridCol w="1099394">
                  <a:extLst>
                    <a:ext uri="{9D8B030D-6E8A-4147-A177-3AD203B41FA5}">
                      <a16:colId xmlns:a16="http://schemas.microsoft.com/office/drawing/2014/main" val="2350723617"/>
                    </a:ext>
                  </a:extLst>
                </a:gridCol>
                <a:gridCol w="1099394">
                  <a:extLst>
                    <a:ext uri="{9D8B030D-6E8A-4147-A177-3AD203B41FA5}">
                      <a16:colId xmlns:a16="http://schemas.microsoft.com/office/drawing/2014/main" val="2223723212"/>
                    </a:ext>
                  </a:extLst>
                </a:gridCol>
                <a:gridCol w="1099394">
                  <a:extLst>
                    <a:ext uri="{9D8B030D-6E8A-4147-A177-3AD203B41FA5}">
                      <a16:colId xmlns:a16="http://schemas.microsoft.com/office/drawing/2014/main" val="749914805"/>
                    </a:ext>
                  </a:extLst>
                </a:gridCol>
                <a:gridCol w="1099394">
                  <a:extLst>
                    <a:ext uri="{9D8B030D-6E8A-4147-A177-3AD203B41FA5}">
                      <a16:colId xmlns:a16="http://schemas.microsoft.com/office/drawing/2014/main" val="1131190771"/>
                    </a:ext>
                  </a:extLst>
                </a:gridCol>
                <a:gridCol w="1099394">
                  <a:extLst>
                    <a:ext uri="{9D8B030D-6E8A-4147-A177-3AD203B41FA5}">
                      <a16:colId xmlns:a16="http://schemas.microsoft.com/office/drawing/2014/main" val="1174209447"/>
                    </a:ext>
                  </a:extLst>
                </a:gridCol>
                <a:gridCol w="1099394">
                  <a:extLst>
                    <a:ext uri="{9D8B030D-6E8A-4147-A177-3AD203B41FA5}">
                      <a16:colId xmlns:a16="http://schemas.microsoft.com/office/drawing/2014/main" val="538982039"/>
                    </a:ext>
                  </a:extLst>
                </a:gridCol>
                <a:gridCol w="1099394">
                  <a:extLst>
                    <a:ext uri="{9D8B030D-6E8A-4147-A177-3AD203B41FA5}">
                      <a16:colId xmlns:a16="http://schemas.microsoft.com/office/drawing/2014/main" val="2018061859"/>
                    </a:ext>
                  </a:extLst>
                </a:gridCol>
                <a:gridCol w="1099394">
                  <a:extLst>
                    <a:ext uri="{9D8B030D-6E8A-4147-A177-3AD203B41FA5}">
                      <a16:colId xmlns:a16="http://schemas.microsoft.com/office/drawing/2014/main" val="4101276297"/>
                    </a:ext>
                  </a:extLst>
                </a:gridCol>
                <a:gridCol w="1099394">
                  <a:extLst>
                    <a:ext uri="{9D8B030D-6E8A-4147-A177-3AD203B41FA5}">
                      <a16:colId xmlns:a16="http://schemas.microsoft.com/office/drawing/2014/main" val="3231599957"/>
                    </a:ext>
                  </a:extLst>
                </a:gridCol>
                <a:gridCol w="1099394">
                  <a:extLst>
                    <a:ext uri="{9D8B030D-6E8A-4147-A177-3AD203B41FA5}">
                      <a16:colId xmlns:a16="http://schemas.microsoft.com/office/drawing/2014/main" val="2517514335"/>
                    </a:ext>
                  </a:extLst>
                </a:gridCol>
                <a:gridCol w="1099394">
                  <a:extLst>
                    <a:ext uri="{9D8B030D-6E8A-4147-A177-3AD203B41FA5}">
                      <a16:colId xmlns:a16="http://schemas.microsoft.com/office/drawing/2014/main" val="2942952958"/>
                    </a:ext>
                  </a:extLst>
                </a:gridCol>
                <a:gridCol w="1099394">
                  <a:extLst>
                    <a:ext uri="{9D8B030D-6E8A-4147-A177-3AD203B41FA5}">
                      <a16:colId xmlns:a16="http://schemas.microsoft.com/office/drawing/2014/main" val="2762770340"/>
                    </a:ext>
                  </a:extLst>
                </a:gridCol>
                <a:gridCol w="1099394">
                  <a:extLst>
                    <a:ext uri="{9D8B030D-6E8A-4147-A177-3AD203B41FA5}">
                      <a16:colId xmlns:a16="http://schemas.microsoft.com/office/drawing/2014/main" val="1401178338"/>
                    </a:ext>
                  </a:extLst>
                </a:gridCol>
                <a:gridCol w="1099394">
                  <a:extLst>
                    <a:ext uri="{9D8B030D-6E8A-4147-A177-3AD203B41FA5}">
                      <a16:colId xmlns:a16="http://schemas.microsoft.com/office/drawing/2014/main" val="131710325"/>
                    </a:ext>
                  </a:extLst>
                </a:gridCol>
                <a:gridCol w="1099394">
                  <a:extLst>
                    <a:ext uri="{9D8B030D-6E8A-4147-A177-3AD203B41FA5}">
                      <a16:colId xmlns:a16="http://schemas.microsoft.com/office/drawing/2014/main" val="3519626562"/>
                    </a:ext>
                  </a:extLst>
                </a:gridCol>
                <a:gridCol w="1099394">
                  <a:extLst>
                    <a:ext uri="{9D8B030D-6E8A-4147-A177-3AD203B41FA5}">
                      <a16:colId xmlns:a16="http://schemas.microsoft.com/office/drawing/2014/main" val="3964108686"/>
                    </a:ext>
                  </a:extLst>
                </a:gridCol>
                <a:gridCol w="1099394">
                  <a:extLst>
                    <a:ext uri="{9D8B030D-6E8A-4147-A177-3AD203B41FA5}">
                      <a16:colId xmlns:a16="http://schemas.microsoft.com/office/drawing/2014/main" val="624561199"/>
                    </a:ext>
                  </a:extLst>
                </a:gridCol>
                <a:gridCol w="1099394">
                  <a:extLst>
                    <a:ext uri="{9D8B030D-6E8A-4147-A177-3AD203B41FA5}">
                      <a16:colId xmlns:a16="http://schemas.microsoft.com/office/drawing/2014/main" val="4014536284"/>
                    </a:ext>
                  </a:extLst>
                </a:gridCol>
                <a:gridCol w="1099394">
                  <a:extLst>
                    <a:ext uri="{9D8B030D-6E8A-4147-A177-3AD203B41FA5}">
                      <a16:colId xmlns:a16="http://schemas.microsoft.com/office/drawing/2014/main" val="3722100958"/>
                    </a:ext>
                  </a:extLst>
                </a:gridCol>
                <a:gridCol w="1099394">
                  <a:extLst>
                    <a:ext uri="{9D8B030D-6E8A-4147-A177-3AD203B41FA5}">
                      <a16:colId xmlns:a16="http://schemas.microsoft.com/office/drawing/2014/main" val="3417774387"/>
                    </a:ext>
                  </a:extLst>
                </a:gridCol>
                <a:gridCol w="1099394">
                  <a:extLst>
                    <a:ext uri="{9D8B030D-6E8A-4147-A177-3AD203B41FA5}">
                      <a16:colId xmlns:a16="http://schemas.microsoft.com/office/drawing/2014/main" val="2623712742"/>
                    </a:ext>
                  </a:extLst>
                </a:gridCol>
                <a:gridCol w="1099394">
                  <a:extLst>
                    <a:ext uri="{9D8B030D-6E8A-4147-A177-3AD203B41FA5}">
                      <a16:colId xmlns:a16="http://schemas.microsoft.com/office/drawing/2014/main" val="411334166"/>
                    </a:ext>
                  </a:extLst>
                </a:gridCol>
                <a:gridCol w="1099394">
                  <a:extLst>
                    <a:ext uri="{9D8B030D-6E8A-4147-A177-3AD203B41FA5}">
                      <a16:colId xmlns:a16="http://schemas.microsoft.com/office/drawing/2014/main" val="3996013838"/>
                    </a:ext>
                  </a:extLst>
                </a:gridCol>
                <a:gridCol w="1099394">
                  <a:extLst>
                    <a:ext uri="{9D8B030D-6E8A-4147-A177-3AD203B41FA5}">
                      <a16:colId xmlns:a16="http://schemas.microsoft.com/office/drawing/2014/main" val="2109810187"/>
                    </a:ext>
                  </a:extLst>
                </a:gridCol>
                <a:gridCol w="1099394">
                  <a:extLst>
                    <a:ext uri="{9D8B030D-6E8A-4147-A177-3AD203B41FA5}">
                      <a16:colId xmlns:a16="http://schemas.microsoft.com/office/drawing/2014/main" val="2346353370"/>
                    </a:ext>
                  </a:extLst>
                </a:gridCol>
                <a:gridCol w="1099394">
                  <a:extLst>
                    <a:ext uri="{9D8B030D-6E8A-4147-A177-3AD203B41FA5}">
                      <a16:colId xmlns:a16="http://schemas.microsoft.com/office/drawing/2014/main" val="2380280422"/>
                    </a:ext>
                  </a:extLst>
                </a:gridCol>
                <a:gridCol w="1099394">
                  <a:extLst>
                    <a:ext uri="{9D8B030D-6E8A-4147-A177-3AD203B41FA5}">
                      <a16:colId xmlns:a16="http://schemas.microsoft.com/office/drawing/2014/main" val="781779982"/>
                    </a:ext>
                  </a:extLst>
                </a:gridCol>
              </a:tblGrid>
              <a:tr h="286692">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gridSpan="3">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l" defTabSz="914400"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ANT Executive Control</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900" b="0" i="1" u="none" strike="noStrike" dirty="0">
                        <a:solidFill>
                          <a:srgbClr val="000000"/>
                        </a:solidFill>
                        <a:effectLst/>
                        <a:latin typeface="Times New Roman" panose="02020603050405020304" pitchFamily="18"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900" b="0" i="1" u="none" strike="noStrike" dirty="0">
                        <a:solidFill>
                          <a:srgbClr val="000000"/>
                        </a:solidFill>
                        <a:effectLst/>
                        <a:latin typeface="Times New Roman" panose="02020603050405020304" pitchFamily="18"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p>
                      <a:pPr marL="0" marR="0" lvl="0" indent="0" algn="l" defTabSz="1709953"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ANT Alerting</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Times New Roman" panose="02020603050405020304" pitchFamily="18"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Times New Roman" panose="02020603050405020304" pitchFamily="18"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ANT Orienting</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endParaRPr lang="en-US" dirty="0"/>
                    </a:p>
                  </a:txBody>
                  <a:tcPr>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700" b="0" i="0" u="none" strike="noStrike" dirty="0">
                        <a:solidFill>
                          <a:srgbClr val="000000"/>
                        </a:solidFill>
                        <a:effectLst/>
                        <a:latin typeface="Calibri" panose="020F0502020204030204" pitchFamily="34"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p>
                      <a:pPr marL="0" marR="0" lvl="0" indent="0" algn="l" defTabSz="1709953"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SART Mean Reaction Time</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Times New Roman" panose="02020603050405020304" pitchFamily="18" charset="0"/>
                      </a:endParaRPr>
                    </a:p>
                  </a:txBody>
                  <a:tcPr marL="7139" marR="7139" marT="7139"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Times New Roman" panose="02020603050405020304" pitchFamily="18" charset="0"/>
                      </a:endParaRPr>
                    </a:p>
                  </a:txBody>
                  <a:tcPr marL="7139" marR="7139" marT="7139"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p>
                      <a:pPr marL="0" marR="0" lvl="0" indent="0" algn="l" defTabSz="1709953"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SART Proportion of Errors</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Calibri" panose="020F0502020204030204" pitchFamily="34" charset="0"/>
                        <a:cs typeface="Calibri" panose="020F050202020403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Calibri" panose="020F0502020204030204" pitchFamily="34" charset="0"/>
                        <a:cs typeface="Calibri" panose="020F050202020403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p>
                      <a:pPr marL="0" marR="0" lvl="0" indent="0" algn="l" defTabSz="1709953"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SART Reaction Time Following An Error</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Calibri" panose="020F0502020204030204" pitchFamily="34" charset="0"/>
                        <a:cs typeface="Calibri" panose="020F050202020403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Calibri" panose="020F0502020204030204" pitchFamily="34" charset="0"/>
                        <a:cs typeface="Calibri" panose="020F050202020403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p>
                      <a:pPr marL="0" marR="0" lvl="0" indent="0" algn="l" defTabSz="1709953"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SART Reaction Time Following A Correct Response</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Calibri" panose="020F0502020204030204" pitchFamily="34" charset="0"/>
                        <a:cs typeface="Calibri" panose="020F050202020403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1000" b="1" i="1" u="none" strike="noStrike" dirty="0">
                        <a:solidFill>
                          <a:schemeClr val="bg1"/>
                        </a:solidFill>
                        <a:effectLst/>
                        <a:latin typeface="Calibri" panose="020F0502020204030204" pitchFamily="34" charset="0"/>
                        <a:cs typeface="Calibri" panose="020F0502020204030204" pitchFamily="34" charset="0"/>
                      </a:endParaRPr>
                    </a:p>
                  </a:txBody>
                  <a:tcPr marL="6955" marR="6955" marT="6955"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gridSpan="3">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l" defTabSz="914400" rtl="0" eaLnBrk="1" fontAlgn="b" latinLnBrk="0" hangingPunct="1">
                        <a:lnSpc>
                          <a:spcPct val="100000"/>
                        </a:lnSpc>
                        <a:spcBef>
                          <a:spcPts val="0"/>
                        </a:spcBef>
                        <a:spcAft>
                          <a:spcPts val="0"/>
                        </a:spcAft>
                        <a:buClrTx/>
                        <a:buSzTx/>
                        <a:buFontTx/>
                        <a:buNone/>
                        <a:tabLst/>
                        <a:defRPr/>
                      </a:pPr>
                      <a:r>
                        <a:rPr lang="en-CA" sz="2000" b="1" u="none" strike="noStrike" dirty="0">
                          <a:solidFill>
                            <a:schemeClr val="bg1"/>
                          </a:solidFill>
                          <a:effectLst/>
                          <a:latin typeface="Arial" panose="020B0604020202020204" pitchFamily="34" charset="0"/>
                          <a:cs typeface="Arial" panose="020B0604020202020204" pitchFamily="34" charset="0"/>
                        </a:rPr>
                        <a:t>Backwards Digit Span Proportion of Correct Responses</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700" b="0" i="1" u="none" strike="noStrike" dirty="0">
                        <a:solidFill>
                          <a:srgbClr val="000000"/>
                        </a:solidFill>
                        <a:effectLst/>
                        <a:latin typeface="Times New Roman" panose="02020603050405020304" pitchFamily="18" charset="0"/>
                      </a:endParaRPr>
                    </a:p>
                  </a:txBody>
                  <a:tcPr marL="5478" marR="5478" marT="5478" marB="0" anchor="b"/>
                </a:tc>
                <a:tc hMerge="1">
                  <a:txBody>
                    <a:bodyPr/>
                    <a:lstStyle/>
                    <a:p>
                      <a:pPr algn="l" fontAlgn="b"/>
                      <a:endParaRPr lang="en-CA" sz="700" b="0" i="1" u="none" strike="noStrike" dirty="0">
                        <a:solidFill>
                          <a:srgbClr val="000000"/>
                        </a:solidFill>
                        <a:effectLst/>
                        <a:latin typeface="Times New Roman" panose="02020603050405020304" pitchFamily="18" charset="0"/>
                      </a:endParaRPr>
                    </a:p>
                  </a:txBody>
                  <a:tcPr marL="5478" marR="5478" marT="5478" marB="0" anchor="b"/>
                </a:tc>
                <a:tc gridSpan="3">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Sternberg Task</a:t>
                      </a:r>
                      <a:endParaRPr lang="en-CA"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hMerge="1">
                  <a:txBody>
                    <a:bodyPr/>
                    <a:lstStyle/>
                    <a:p>
                      <a:pPr algn="l" fontAlgn="b"/>
                      <a:endParaRPr lang="en-CA" sz="600" b="0" i="0" u="none" strike="noStrike" dirty="0">
                        <a:solidFill>
                          <a:srgbClr val="000000"/>
                        </a:solidFill>
                        <a:effectLst/>
                        <a:latin typeface="Calibri" panose="020F0502020204030204" pitchFamily="34" charset="0"/>
                      </a:endParaRPr>
                    </a:p>
                  </a:txBody>
                  <a:tcPr marL="5478" marR="5478" marT="5478" marB="0" anchor="b"/>
                </a:tc>
                <a:tc hMerge="1">
                  <a:txBody>
                    <a:bodyPr/>
                    <a:lstStyle/>
                    <a:p>
                      <a:pPr algn="l" fontAlgn="b"/>
                      <a:endParaRPr lang="en-CA" sz="600" b="0" i="0" u="none" strike="noStrike" dirty="0">
                        <a:solidFill>
                          <a:srgbClr val="000000"/>
                        </a:solidFill>
                        <a:effectLst/>
                        <a:latin typeface="Calibri" panose="020F0502020204030204" pitchFamily="34" charset="0"/>
                      </a:endParaRPr>
                    </a:p>
                  </a:txBody>
                  <a:tcPr marL="5478" marR="5478" marT="5478" marB="0" anchor="b"/>
                </a:tc>
                <a:extLst>
                  <a:ext uri="{0D108BD9-81ED-4DB2-BD59-A6C34878D82A}">
                    <a16:rowId xmlns:a16="http://schemas.microsoft.com/office/drawing/2014/main" val="2205541730"/>
                  </a:ext>
                </a:extLst>
              </a:tr>
              <a:tr h="31320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 </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ctr"/>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1</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2</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Model 3</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extLst>
                  <a:ext uri="{0D108BD9-81ED-4DB2-BD59-A6C34878D82A}">
                    <a16:rowId xmlns:a16="http://schemas.microsoft.com/office/drawing/2014/main" val="3505306451"/>
                  </a:ext>
                </a:extLst>
              </a:tr>
              <a:tr h="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n-CA" sz="2000" b="1" u="none" strike="noStrike">
                          <a:solidFill>
                            <a:schemeClr val="bg1"/>
                          </a:solidFill>
                          <a:effectLst/>
                          <a:latin typeface="Arial" panose="020B0604020202020204" pitchFamily="34" charset="0"/>
                          <a:cs typeface="Arial" panose="020B0604020202020204" pitchFamily="34" charset="0"/>
                        </a:rPr>
                        <a:t> </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i="0" u="none" strike="noStrike">
                          <a:solidFill>
                            <a:schemeClr val="bg1"/>
                          </a:solidFill>
                          <a:effectLst/>
                          <a:latin typeface="Arial" panose="020B0604020202020204" pitchFamily="34" charset="0"/>
                          <a:cs typeface="Arial" panose="020B0604020202020204" pitchFamily="34" charset="0"/>
                        </a:rPr>
                        <a:t>β</a:t>
                      </a: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i="0" u="none" strike="noStrike" dirty="0">
                          <a:solidFill>
                            <a:schemeClr val="bg1"/>
                          </a:solidFill>
                          <a:effectLst/>
                          <a:latin typeface="Arial" panose="020B0604020202020204" pitchFamily="34" charset="0"/>
                          <a:cs typeface="Arial" panose="020B0604020202020204" pitchFamily="34" charset="0"/>
                        </a:rPr>
                        <a:t>β</a:t>
                      </a: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i="0" u="none" strike="noStrike" dirty="0">
                          <a:solidFill>
                            <a:schemeClr val="bg1"/>
                          </a:solidFill>
                          <a:effectLst/>
                          <a:latin typeface="Arial" panose="020B0604020202020204" pitchFamily="34" charset="0"/>
                          <a:cs typeface="Arial" panose="020B0604020202020204" pitchFamily="34" charset="0"/>
                        </a:rPr>
                        <a:t>β</a:t>
                      </a: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23" marR="6923" marT="6923"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23" marR="6923" marT="6923"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23" marR="6923" marT="6923"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i="0" u="none" strike="noStrike" dirty="0">
                          <a:solidFill>
                            <a:schemeClr val="bg1"/>
                          </a:solidFill>
                          <a:effectLst/>
                          <a:latin typeface="Arial" panose="020B0604020202020204" pitchFamily="34" charset="0"/>
                          <a:cs typeface="Arial" panose="020B0604020202020204" pitchFamily="34" charset="0"/>
                        </a:rPr>
                        <a:t>β</a:t>
                      </a: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i="0" u="none" strike="noStrike">
                          <a:solidFill>
                            <a:schemeClr val="bg1"/>
                          </a:solidFill>
                          <a:effectLst/>
                          <a:latin typeface="Arial" panose="020B0604020202020204" pitchFamily="34" charset="0"/>
                          <a:cs typeface="Arial" panose="020B0604020202020204" pitchFamily="34" charset="0"/>
                        </a:rPr>
                        <a:t>β</a:t>
                      </a: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i="0" u="none" strike="noStrike" dirty="0">
                          <a:solidFill>
                            <a:schemeClr val="bg1"/>
                          </a:solidFill>
                          <a:effectLst/>
                          <a:latin typeface="Arial" panose="020B0604020202020204" pitchFamily="34" charset="0"/>
                          <a:cs typeface="Arial" panose="020B0604020202020204" pitchFamily="34" charset="0"/>
                        </a:rPr>
                        <a:t>β</a:t>
                      </a: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7139" marR="7139" marT="7139"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a:solidFill>
                            <a:schemeClr val="bg1"/>
                          </a:solidFill>
                          <a:effectLst/>
                          <a:latin typeface="Arial" panose="020B0604020202020204" pitchFamily="34" charset="0"/>
                          <a:cs typeface="Arial" panose="020B0604020202020204" pitchFamily="34" charset="0"/>
                        </a:rPr>
                        <a:t>β</a:t>
                      </a:r>
                      <a:endParaRPr lang="el-GR" sz="2000" b="1" i="1" u="none" strike="noStrike">
                        <a:solidFill>
                          <a:schemeClr val="bg1"/>
                        </a:solidFill>
                        <a:effectLst/>
                        <a:latin typeface="Arial" panose="020B0604020202020204" pitchFamily="34" charset="0"/>
                        <a:cs typeface="Arial" panose="020B0604020202020204" pitchFamily="34" charset="0"/>
                      </a:endParaRPr>
                    </a:p>
                  </a:txBody>
                  <a:tcPr marL="7139" marR="7139" marT="7139"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7139" marR="7139" marT="7139"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a:solidFill>
                            <a:schemeClr val="bg1"/>
                          </a:solidFill>
                          <a:effectLst/>
                          <a:latin typeface="Arial" panose="020B0604020202020204" pitchFamily="34" charset="0"/>
                          <a:cs typeface="Arial" panose="020B0604020202020204" pitchFamily="34" charset="0"/>
                        </a:rPr>
                        <a:t>β</a:t>
                      </a:r>
                      <a:endParaRPr lang="el-GR" sz="2000" b="1" i="1" u="none" strike="noStrike">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a:solidFill>
                            <a:schemeClr val="bg1"/>
                          </a:solidFill>
                          <a:effectLst/>
                          <a:latin typeface="Arial" panose="020B0604020202020204" pitchFamily="34" charset="0"/>
                          <a:cs typeface="Arial" panose="020B0604020202020204" pitchFamily="34" charset="0"/>
                        </a:rPr>
                        <a:t>β</a:t>
                      </a:r>
                      <a:endParaRPr lang="el-GR" sz="2000" b="1" i="1" u="none" strike="noStrike">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a:solidFill>
                            <a:schemeClr val="bg1"/>
                          </a:solidFill>
                          <a:effectLst/>
                          <a:latin typeface="Arial" panose="020B0604020202020204" pitchFamily="34" charset="0"/>
                          <a:cs typeface="Arial" panose="020B0604020202020204" pitchFamily="34" charset="0"/>
                        </a:rPr>
                        <a:t>β</a:t>
                      </a:r>
                      <a:endParaRPr lang="el-GR" sz="2000" b="1" i="1" u="none" strike="noStrike">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6955" marR="6955" marT="6955"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a:solidFill>
                            <a:schemeClr val="bg1"/>
                          </a:solidFill>
                          <a:effectLst/>
                          <a:latin typeface="Arial" panose="020B0604020202020204" pitchFamily="34" charset="0"/>
                          <a:cs typeface="Arial" panose="020B0604020202020204" pitchFamily="34" charset="0"/>
                        </a:rPr>
                        <a:t>β</a:t>
                      </a:r>
                      <a:endParaRPr lang="el-GR" sz="2000" b="1" i="1"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a:solidFill>
                            <a:schemeClr val="bg1"/>
                          </a:solidFill>
                          <a:effectLst/>
                          <a:latin typeface="Arial" panose="020B0604020202020204" pitchFamily="34" charset="0"/>
                          <a:cs typeface="Arial" panose="020B0604020202020204" pitchFamily="34" charset="0"/>
                        </a:rPr>
                        <a:t>β</a:t>
                      </a:r>
                      <a:endParaRPr lang="el-GR" sz="2000" b="1" i="1"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fontAlgn="ctr"/>
                      <a:r>
                        <a:rPr lang="el-GR" sz="2000" b="1" u="none" strike="noStrike" dirty="0">
                          <a:solidFill>
                            <a:schemeClr val="bg1"/>
                          </a:solidFill>
                          <a:effectLst/>
                          <a:latin typeface="Arial" panose="020B0604020202020204" pitchFamily="34" charset="0"/>
                          <a:cs typeface="Arial" panose="020B0604020202020204" pitchFamily="34" charset="0"/>
                        </a:rPr>
                        <a:t>β</a:t>
                      </a:r>
                      <a:endParaRPr lang="el-GR" sz="2000" b="1" i="1"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E526B"/>
                    </a:solidFill>
                  </a:tcPr>
                </a:tc>
                <a:extLst>
                  <a:ext uri="{0D108BD9-81ED-4DB2-BD59-A6C34878D82A}">
                    <a16:rowId xmlns:a16="http://schemas.microsoft.com/office/drawing/2014/main" val="2190995273"/>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Age</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*-0.09</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*-0.09</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52139991"/>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Sex</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*0.51</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*0.47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*0.49</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***0.66</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***0.75</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***0.61</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0.21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*0.32</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**-0.63</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**-0.56</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*-0.50</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*0.53</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*0.54</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0.36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*0.38</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0.28</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*-0.57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*-0.63</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**-0.67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628615114"/>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BMI</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-0.08</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341162682"/>
                  </a:ext>
                </a:extLst>
              </a:tr>
              <a:tr h="15480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Sleep Hours</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673898492"/>
                  </a:ext>
                </a:extLst>
              </a:tr>
              <a:tr h="15480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Sleep Quality</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-0.07</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471595463"/>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Sitting Time</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*-0.11</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*-0.09</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-0.11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330055125"/>
                  </a:ext>
                </a:extLst>
              </a:tr>
              <a:tr h="23374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Aerobic Training</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*-0.12</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637476782"/>
                  </a:ext>
                </a:extLst>
              </a:tr>
              <a:tr h="23374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Resistance Training</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**-0.32</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-0.20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-0.17</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4029167075"/>
                  </a:ext>
                </a:extLst>
              </a:tr>
              <a:tr h="23374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Flexibility Training</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***0.42</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*0.25</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0.29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543041585"/>
                  </a:ext>
                </a:extLst>
              </a:tr>
              <a:tr h="23374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High Intensity</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**0.24</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0.09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**0.31</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0.31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290098039"/>
                  </a:ext>
                </a:extLst>
              </a:tr>
              <a:tr h="23374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Moderate Intensity</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-0.16</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-0.29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0.07</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427396663"/>
                  </a:ext>
                </a:extLst>
              </a:tr>
              <a:tr h="23374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Low Intensity</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**-0.13</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u="none" strike="noStrike">
                          <a:effectLst/>
                          <a:latin typeface="Arial" panose="020B0604020202020204" pitchFamily="34" charset="0"/>
                          <a:cs typeface="Arial" panose="020B0604020202020204" pitchFamily="34" charset="0"/>
                        </a:rPr>
                        <a:t>-0.13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*-0.16</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324977577"/>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HIAT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*0.18</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-0.07</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*0.30</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0.22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749406013"/>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MIAT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430461749"/>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LIAT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*-0.10</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*0.17</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-0.09</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*-0.13</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5523013"/>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HIRT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-0.13</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-0.23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0.27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-0.31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662915868"/>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MIRT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-0.09</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**-0.29</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-0.25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0.28</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85346292"/>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LIRT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0.05</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0.00</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0.02</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-0.14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61242857"/>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HIFT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a:effectLst/>
                          <a:latin typeface="Arial" panose="020B0604020202020204" pitchFamily="34" charset="0"/>
                          <a:cs typeface="Arial" panose="020B0604020202020204" pitchFamily="34" charset="0"/>
                        </a:rPr>
                        <a:t>0.31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0.21</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b="1" u="none" strike="noStrike" dirty="0">
                          <a:solidFill>
                            <a:srgbClr val="C00000"/>
                          </a:solidFill>
                          <a:effectLst/>
                          <a:latin typeface="Arial" panose="020B0604020202020204" pitchFamily="34" charset="0"/>
                          <a:cs typeface="Arial" panose="020B0604020202020204" pitchFamily="34" charset="0"/>
                        </a:rPr>
                        <a:t>*0.35</a:t>
                      </a:r>
                      <a:endParaRPr lang="en-CA" sz="2000" b="1" i="0" u="none" strike="noStrike" dirty="0">
                        <a:solidFill>
                          <a:srgbClr val="C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089356539"/>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a:solidFill>
                            <a:schemeClr val="bg1"/>
                          </a:solidFill>
                          <a:effectLst/>
                          <a:latin typeface="Arial" panose="020B0604020202020204" pitchFamily="34" charset="0"/>
                          <a:cs typeface="Arial" panose="020B0604020202020204" pitchFamily="34" charset="0"/>
                        </a:rPr>
                        <a:t>MIFT</a:t>
                      </a:r>
                      <a:endParaRPr lang="en-CA" sz="2000" b="1" i="0" u="none" strike="noStrike">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0.04</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0.26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-0.01</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-0.07</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a:effectLst/>
                          <a:latin typeface="Arial" panose="020B0604020202020204" pitchFamily="34" charset="0"/>
                          <a:cs typeface="Arial" panose="020B0604020202020204" pitchFamily="34" charset="0"/>
                        </a:rPr>
                        <a:t>0.07</a:t>
                      </a:r>
                      <a:endParaRPr lang="en-CA" sz="2000" b="0" i="0" u="none" strike="noStrike">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401504293"/>
                  </a:ext>
                </a:extLst>
              </a:tr>
              <a:tr h="116870">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b="1" u="none" strike="noStrike" dirty="0">
                          <a:solidFill>
                            <a:schemeClr val="bg1"/>
                          </a:solidFill>
                          <a:effectLst/>
                          <a:latin typeface="Arial" panose="020B0604020202020204" pitchFamily="34" charset="0"/>
                          <a:cs typeface="Arial" panose="020B0604020202020204" pitchFamily="34" charset="0"/>
                        </a:rPr>
                        <a:t>LIFT</a:t>
                      </a:r>
                      <a:endParaRPr lang="en-CA" sz="2000" b="1" i="0" u="none" strike="noStrike" dirty="0">
                        <a:solidFill>
                          <a:schemeClr val="bg1"/>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-0.05</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23" marR="6923" marT="692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0.20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-0.10</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7139" marR="7139" marT="7139"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0.02</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-0.26</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8"/>
                    </a:solidFill>
                  </a:tcPr>
                </a:tc>
                <a:tc>
                  <a:txBody>
                    <a:bodyPr/>
                    <a:lstStyle/>
                    <a:p>
                      <a:pPr algn="r" fontAlgn="b"/>
                      <a:r>
                        <a:rPr lang="en-CA" sz="2000" u="none" strike="noStrike" dirty="0">
                          <a:effectLst/>
                          <a:latin typeface="Arial" panose="020B0604020202020204" pitchFamily="34" charset="0"/>
                          <a:cs typeface="Arial" panose="020B0604020202020204" pitchFamily="34" charset="0"/>
                        </a:rPr>
                        <a:t>-0.03</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6955" marR="6955" marT="695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r>
                        <a:rPr lang="en-CA" sz="2000" u="none" strike="noStrike" dirty="0">
                          <a:effectLst/>
                          <a:latin typeface="Arial" panose="020B0604020202020204" pitchFamily="34" charset="0"/>
                          <a:cs typeface="Arial" panose="020B0604020202020204" pitchFamily="34" charset="0"/>
                        </a:rPr>
                        <a:t> </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0.14</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l" fontAlgn="b"/>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40">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r" fontAlgn="b"/>
                      <a:r>
                        <a:rPr lang="en-CA" sz="2000" u="none" strike="noStrike" dirty="0">
                          <a:effectLst/>
                          <a:latin typeface="Arial" panose="020B0604020202020204" pitchFamily="34" charset="0"/>
                          <a:cs typeface="Arial" panose="020B0604020202020204" pitchFamily="34" charset="0"/>
                        </a:rPr>
                        <a:t>-0.28</a:t>
                      </a:r>
                      <a:endParaRPr lang="en-CA" sz="2000" b="0" i="0" u="none" strike="noStrike" dirty="0">
                        <a:solidFill>
                          <a:srgbClr val="000000"/>
                        </a:solidFill>
                        <a:effectLst/>
                        <a:latin typeface="Arial" panose="020B0604020202020204" pitchFamily="34" charset="0"/>
                        <a:cs typeface="Arial" panose="020B0604020202020204" pitchFamily="34" charset="0"/>
                      </a:endParaRPr>
                    </a:p>
                  </a:txBody>
                  <a:tcPr marL="5478" marR="5478" marT="5478"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4059889271"/>
                  </a:ext>
                </a:extLst>
              </a:tr>
            </a:tbl>
          </a:graphicData>
        </a:graphic>
      </p:graphicFrame>
      <p:graphicFrame>
        <p:nvGraphicFramePr>
          <p:cNvPr id="28" name="Content Placeholder 7">
            <a:extLst>
              <a:ext uri="{FF2B5EF4-FFF2-40B4-BE49-F238E27FC236}">
                <a16:creationId xmlns:a16="http://schemas.microsoft.com/office/drawing/2014/main" id="{8C1F341D-169F-A34E-98C2-1FE5D2D49DC1}"/>
              </a:ext>
            </a:extLst>
          </p:cNvPr>
          <p:cNvGraphicFramePr>
            <a:graphicFrameLocks/>
          </p:cNvGraphicFramePr>
          <p:nvPr>
            <p:extLst>
              <p:ext uri="{D42A27DB-BD31-4B8C-83A1-F6EECF244321}">
                <p14:modId xmlns:p14="http://schemas.microsoft.com/office/powerpoint/2010/main" val="831402162"/>
              </p:ext>
            </p:extLst>
          </p:nvPr>
        </p:nvGraphicFramePr>
        <p:xfrm>
          <a:off x="965159" y="33264843"/>
          <a:ext cx="9727200" cy="5440837"/>
        </p:xfrm>
        <a:graphic>
          <a:graphicData uri="http://schemas.openxmlformats.org/drawingml/2006/table">
            <a:tbl>
              <a:tblPr firstRow="1" firstCol="1"/>
              <a:tblGrid>
                <a:gridCol w="2620800">
                  <a:extLst>
                    <a:ext uri="{9D8B030D-6E8A-4147-A177-3AD203B41FA5}">
                      <a16:colId xmlns:a16="http://schemas.microsoft.com/office/drawing/2014/main" val="2058896996"/>
                    </a:ext>
                  </a:extLst>
                </a:gridCol>
                <a:gridCol w="2368800">
                  <a:extLst>
                    <a:ext uri="{9D8B030D-6E8A-4147-A177-3AD203B41FA5}">
                      <a16:colId xmlns:a16="http://schemas.microsoft.com/office/drawing/2014/main" val="1770472048"/>
                    </a:ext>
                  </a:extLst>
                </a:gridCol>
                <a:gridCol w="2368800">
                  <a:extLst>
                    <a:ext uri="{9D8B030D-6E8A-4147-A177-3AD203B41FA5}">
                      <a16:colId xmlns:a16="http://schemas.microsoft.com/office/drawing/2014/main" val="1549484291"/>
                    </a:ext>
                  </a:extLst>
                </a:gridCol>
                <a:gridCol w="2368800">
                  <a:extLst>
                    <a:ext uri="{9D8B030D-6E8A-4147-A177-3AD203B41FA5}">
                      <a16:colId xmlns:a16="http://schemas.microsoft.com/office/drawing/2014/main" val="4077680356"/>
                    </a:ext>
                  </a:extLst>
                </a:gridCol>
              </a:tblGrid>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endParaRPr lang="en-US" sz="20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Mode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Intensity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Combined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526B"/>
                    </a:solidFill>
                  </a:tcPr>
                </a:tc>
                <a:extLst>
                  <a:ext uri="{0D108BD9-81ED-4DB2-BD59-A6C34878D82A}">
                    <a16:rowId xmlns:a16="http://schemas.microsoft.com/office/drawing/2014/main" val="3537394039"/>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Executive Control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960047332"/>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Alerting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246167212"/>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Orienting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4014820039"/>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SART Mean 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190866767"/>
                  </a:ext>
                </a:extLst>
              </a:tr>
              <a:tr h="567218">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SART Proportion of Errors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368561035"/>
                  </a:ext>
                </a:extLst>
              </a:tr>
              <a:tr h="813834">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SART RT Following An Error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462167522"/>
                  </a:ext>
                </a:extLst>
              </a:tr>
              <a:tr h="847483">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SART RT Following A Correct Response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180216562"/>
                  </a:ext>
                </a:extLst>
              </a:tr>
              <a:tr h="567218">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Backwards Digit Span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899956264"/>
                  </a:ext>
                </a:extLst>
              </a:tr>
              <a:tr h="320601">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r>
                        <a:rPr lang="en-US" sz="2000" dirty="0">
                          <a:latin typeface="Arial" panose="020B0604020202020204" pitchFamily="34" charset="0"/>
                          <a:cs typeface="Arial" panose="020B0604020202020204" pitchFamily="34" charset="0"/>
                        </a:rPr>
                        <a:t>Sternberg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tint val="20000"/>
                      </a:srgbClr>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827403560"/>
                  </a:ext>
                </a:extLst>
              </a:tr>
            </a:tbl>
          </a:graphicData>
        </a:graphic>
      </p:graphicFrame>
      <p:graphicFrame>
        <p:nvGraphicFramePr>
          <p:cNvPr id="22" name="Content Placeholder 4">
            <a:extLst>
              <a:ext uri="{FF2B5EF4-FFF2-40B4-BE49-F238E27FC236}">
                <a16:creationId xmlns:a16="http://schemas.microsoft.com/office/drawing/2014/main" id="{9C551738-1733-E944-AAEE-A14ACEB569A5}"/>
              </a:ext>
            </a:extLst>
          </p:cNvPr>
          <p:cNvGraphicFramePr>
            <a:graphicFrameLocks/>
          </p:cNvGraphicFramePr>
          <p:nvPr>
            <p:extLst>
              <p:ext uri="{D42A27DB-BD31-4B8C-83A1-F6EECF244321}">
                <p14:modId xmlns:p14="http://schemas.microsoft.com/office/powerpoint/2010/main" val="4170133576"/>
              </p:ext>
            </p:extLst>
          </p:nvPr>
        </p:nvGraphicFramePr>
        <p:xfrm>
          <a:off x="23540648" y="17284959"/>
          <a:ext cx="9719999" cy="1980720"/>
        </p:xfrm>
        <a:graphic>
          <a:graphicData uri="http://schemas.openxmlformats.org/drawingml/2006/table">
            <a:tbl>
              <a:tblPr firstRow="1" firstCol="1"/>
              <a:tblGrid>
                <a:gridCol w="2619140">
                  <a:extLst>
                    <a:ext uri="{9D8B030D-6E8A-4147-A177-3AD203B41FA5}">
                      <a16:colId xmlns:a16="http://schemas.microsoft.com/office/drawing/2014/main" val="618907115"/>
                    </a:ext>
                  </a:extLst>
                </a:gridCol>
                <a:gridCol w="2366953">
                  <a:extLst>
                    <a:ext uri="{9D8B030D-6E8A-4147-A177-3AD203B41FA5}">
                      <a16:colId xmlns:a16="http://schemas.microsoft.com/office/drawing/2014/main" val="1354979781"/>
                    </a:ext>
                  </a:extLst>
                </a:gridCol>
                <a:gridCol w="2366953">
                  <a:extLst>
                    <a:ext uri="{9D8B030D-6E8A-4147-A177-3AD203B41FA5}">
                      <a16:colId xmlns:a16="http://schemas.microsoft.com/office/drawing/2014/main" val="2300540712"/>
                    </a:ext>
                  </a:extLst>
                </a:gridCol>
                <a:gridCol w="2366953">
                  <a:extLst>
                    <a:ext uri="{9D8B030D-6E8A-4147-A177-3AD203B41FA5}">
                      <a16:colId xmlns:a16="http://schemas.microsoft.com/office/drawing/2014/main" val="2502950606"/>
                    </a:ext>
                  </a:extLst>
                </a:gridCol>
              </a:tblGrid>
              <a:tr h="792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r>
                        <a:rPr lang="en-US" sz="2000" dirty="0">
                          <a:latin typeface="Arial" panose="020B0604020202020204" pitchFamily="34" charset="0"/>
                          <a:cs typeface="Arial" panose="020B0604020202020204" pitchFamily="34" charset="0"/>
                        </a:rPr>
                        <a:t>Aerobic Training</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r>
                        <a:rPr lang="en-US" sz="2000" dirty="0">
                          <a:latin typeface="Arial" panose="020B0604020202020204" pitchFamily="34" charset="0"/>
                          <a:cs typeface="Arial" panose="020B0604020202020204" pitchFamily="34" charset="0"/>
                        </a:rPr>
                        <a:t>Resistance Training</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r>
                        <a:rPr lang="en-US" sz="2000" dirty="0">
                          <a:latin typeface="Arial" panose="020B0604020202020204" pitchFamily="34" charset="0"/>
                          <a:cs typeface="Arial" panose="020B0604020202020204" pitchFamily="34" charset="0"/>
                        </a:rPr>
                        <a:t>Flexibility Training</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526B"/>
                    </a:solidFill>
                  </a:tcPr>
                </a:tc>
                <a:extLst>
                  <a:ext uri="{0D108BD9-81ED-4DB2-BD59-A6C34878D82A}">
                    <a16:rowId xmlns:a16="http://schemas.microsoft.com/office/drawing/2014/main" val="71328016"/>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r>
                        <a:rPr lang="en-US" sz="2000" dirty="0">
                          <a:latin typeface="Arial" panose="020B0604020202020204" pitchFamily="34" charset="0"/>
                          <a:cs typeface="Arial" panose="020B0604020202020204" pitchFamily="34" charset="0"/>
                        </a:rPr>
                        <a:t>High Intensity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HIAT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HIRT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HIFT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8"/>
                    </a:solidFill>
                  </a:tcPr>
                </a:tc>
                <a:extLst>
                  <a:ext uri="{0D108BD9-81ED-4DB2-BD59-A6C34878D82A}">
                    <a16:rowId xmlns:a16="http://schemas.microsoft.com/office/drawing/2014/main" val="3200216842"/>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r>
                        <a:rPr lang="en-US" sz="2000" dirty="0">
                          <a:latin typeface="Arial" panose="020B0604020202020204" pitchFamily="34" charset="0"/>
                          <a:cs typeface="Arial" panose="020B0604020202020204" pitchFamily="34" charset="0"/>
                        </a:rPr>
                        <a:t>Moderate Intensity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MIAT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MIRT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MIFT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34098054"/>
                  </a:ext>
                </a:extLst>
              </a:tr>
              <a:tr h="396000">
                <a:tc>
                  <a:txBody>
                    <a:bodyPr/>
                    <a:lstStyle>
                      <a:lvl1pPr marL="0" algn="l" defTabSz="1709953" rtl="0" eaLnBrk="1" latinLnBrk="0" hangingPunct="1">
                        <a:defRPr sz="6779" b="1" kern="1200">
                          <a:solidFill>
                            <a:schemeClr val="lt1"/>
                          </a:solidFill>
                          <a:latin typeface="Calibri" panose="020F0502020204030204"/>
                        </a:defRPr>
                      </a:lvl1pPr>
                      <a:lvl2pPr marL="1709953" algn="l" defTabSz="1709953" rtl="0" eaLnBrk="1" latinLnBrk="0" hangingPunct="1">
                        <a:defRPr sz="6779" b="1" kern="1200">
                          <a:solidFill>
                            <a:schemeClr val="lt1"/>
                          </a:solidFill>
                          <a:latin typeface="Calibri" panose="020F0502020204030204"/>
                        </a:defRPr>
                      </a:lvl2pPr>
                      <a:lvl3pPr marL="3419905" algn="l" defTabSz="1709953" rtl="0" eaLnBrk="1" latinLnBrk="0" hangingPunct="1">
                        <a:defRPr sz="6779" b="1" kern="1200">
                          <a:solidFill>
                            <a:schemeClr val="lt1"/>
                          </a:solidFill>
                          <a:latin typeface="Calibri" panose="020F0502020204030204"/>
                        </a:defRPr>
                      </a:lvl3pPr>
                      <a:lvl4pPr marL="5129859" algn="l" defTabSz="1709953" rtl="0" eaLnBrk="1" latinLnBrk="0" hangingPunct="1">
                        <a:defRPr sz="6779" b="1" kern="1200">
                          <a:solidFill>
                            <a:schemeClr val="lt1"/>
                          </a:solidFill>
                          <a:latin typeface="Calibri" panose="020F0502020204030204"/>
                        </a:defRPr>
                      </a:lvl4pPr>
                      <a:lvl5pPr marL="6839811" algn="l" defTabSz="1709953" rtl="0" eaLnBrk="1" latinLnBrk="0" hangingPunct="1">
                        <a:defRPr sz="6779" b="1" kern="1200">
                          <a:solidFill>
                            <a:schemeClr val="lt1"/>
                          </a:solidFill>
                          <a:latin typeface="Calibri" panose="020F0502020204030204"/>
                        </a:defRPr>
                      </a:lvl5pPr>
                      <a:lvl6pPr marL="8549763" algn="l" defTabSz="1709953" rtl="0" eaLnBrk="1" latinLnBrk="0" hangingPunct="1">
                        <a:defRPr sz="6779" b="1" kern="1200">
                          <a:solidFill>
                            <a:schemeClr val="lt1"/>
                          </a:solidFill>
                          <a:latin typeface="Calibri" panose="020F0502020204030204"/>
                        </a:defRPr>
                      </a:lvl6pPr>
                      <a:lvl7pPr marL="10259715" algn="l" defTabSz="1709953" rtl="0" eaLnBrk="1" latinLnBrk="0" hangingPunct="1">
                        <a:defRPr sz="6779" b="1" kern="1200">
                          <a:solidFill>
                            <a:schemeClr val="lt1"/>
                          </a:solidFill>
                          <a:latin typeface="Calibri" panose="020F0502020204030204"/>
                        </a:defRPr>
                      </a:lvl7pPr>
                      <a:lvl8pPr marL="11969668" algn="l" defTabSz="1709953" rtl="0" eaLnBrk="1" latinLnBrk="0" hangingPunct="1">
                        <a:defRPr sz="6779" b="1" kern="1200">
                          <a:solidFill>
                            <a:schemeClr val="lt1"/>
                          </a:solidFill>
                          <a:latin typeface="Calibri" panose="020F0502020204030204"/>
                        </a:defRPr>
                      </a:lvl8pPr>
                      <a:lvl9pPr marL="13679623" algn="l" defTabSz="1709953" rtl="0" eaLnBrk="1" latinLnBrk="0" hangingPunct="1">
                        <a:defRPr sz="6779" b="1" kern="1200">
                          <a:solidFill>
                            <a:schemeClr val="lt1"/>
                          </a:solidFill>
                          <a:latin typeface="Calibri" panose="020F0502020204030204"/>
                        </a:defRPr>
                      </a:lvl9pPr>
                    </a:lstStyle>
                    <a:p>
                      <a:pPr algn="l"/>
                      <a:r>
                        <a:rPr lang="en-US" sz="2000" dirty="0">
                          <a:latin typeface="Arial" panose="020B0604020202020204" pitchFamily="34" charset="0"/>
                          <a:cs typeface="Arial" panose="020B0604020202020204" pitchFamily="34" charset="0"/>
                        </a:rPr>
                        <a:t>Low Intensity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526B"/>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LIAT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8"/>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LIRT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709953" rtl="0" eaLnBrk="1" latinLnBrk="0" hangingPunct="1">
                        <a:defRPr sz="6779" kern="1200">
                          <a:solidFill>
                            <a:schemeClr val="dk1"/>
                          </a:solidFill>
                          <a:latin typeface="Calibri" panose="020F0502020204030204"/>
                        </a:defRPr>
                      </a:lvl1pPr>
                      <a:lvl2pPr marL="1709953" algn="l" defTabSz="1709953" rtl="0" eaLnBrk="1" latinLnBrk="0" hangingPunct="1">
                        <a:defRPr sz="6779" kern="1200">
                          <a:solidFill>
                            <a:schemeClr val="dk1"/>
                          </a:solidFill>
                          <a:latin typeface="Calibri" panose="020F0502020204030204"/>
                        </a:defRPr>
                      </a:lvl2pPr>
                      <a:lvl3pPr marL="3419905" algn="l" defTabSz="1709953" rtl="0" eaLnBrk="1" latinLnBrk="0" hangingPunct="1">
                        <a:defRPr sz="6779" kern="1200">
                          <a:solidFill>
                            <a:schemeClr val="dk1"/>
                          </a:solidFill>
                          <a:latin typeface="Calibri" panose="020F0502020204030204"/>
                        </a:defRPr>
                      </a:lvl3pPr>
                      <a:lvl4pPr marL="5129859" algn="l" defTabSz="1709953" rtl="0" eaLnBrk="1" latinLnBrk="0" hangingPunct="1">
                        <a:defRPr sz="6779" kern="1200">
                          <a:solidFill>
                            <a:schemeClr val="dk1"/>
                          </a:solidFill>
                          <a:latin typeface="Calibri" panose="020F0502020204030204"/>
                        </a:defRPr>
                      </a:lvl4pPr>
                      <a:lvl5pPr marL="6839811" algn="l" defTabSz="1709953" rtl="0" eaLnBrk="1" latinLnBrk="0" hangingPunct="1">
                        <a:defRPr sz="6779" kern="1200">
                          <a:solidFill>
                            <a:schemeClr val="dk1"/>
                          </a:solidFill>
                          <a:latin typeface="Calibri" panose="020F0502020204030204"/>
                        </a:defRPr>
                      </a:lvl5pPr>
                      <a:lvl6pPr marL="8549763" algn="l" defTabSz="1709953" rtl="0" eaLnBrk="1" latinLnBrk="0" hangingPunct="1">
                        <a:defRPr sz="6779" kern="1200">
                          <a:solidFill>
                            <a:schemeClr val="dk1"/>
                          </a:solidFill>
                          <a:latin typeface="Calibri" panose="020F0502020204030204"/>
                        </a:defRPr>
                      </a:lvl6pPr>
                      <a:lvl7pPr marL="10259715" algn="l" defTabSz="1709953" rtl="0" eaLnBrk="1" latinLnBrk="0" hangingPunct="1">
                        <a:defRPr sz="6779" kern="1200">
                          <a:solidFill>
                            <a:schemeClr val="dk1"/>
                          </a:solidFill>
                          <a:latin typeface="Calibri" panose="020F0502020204030204"/>
                        </a:defRPr>
                      </a:lvl7pPr>
                      <a:lvl8pPr marL="11969668" algn="l" defTabSz="1709953" rtl="0" eaLnBrk="1" latinLnBrk="0" hangingPunct="1">
                        <a:defRPr sz="6779" kern="1200">
                          <a:solidFill>
                            <a:schemeClr val="dk1"/>
                          </a:solidFill>
                          <a:latin typeface="Calibri" panose="020F0502020204030204"/>
                        </a:defRPr>
                      </a:lvl8pPr>
                      <a:lvl9pPr marL="13679623" algn="l" defTabSz="1709953" rtl="0" eaLnBrk="1" latinLnBrk="0" hangingPunct="1">
                        <a:defRPr sz="6779" kern="1200">
                          <a:solidFill>
                            <a:schemeClr val="dk1"/>
                          </a:solidFill>
                          <a:latin typeface="Calibri" panose="020F0502020204030204"/>
                        </a:defRPr>
                      </a:lvl9pPr>
                    </a:lstStyle>
                    <a:p>
                      <a:pPr algn="ctr"/>
                      <a:r>
                        <a:rPr lang="en-US" sz="2000" dirty="0">
                          <a:latin typeface="Arial" panose="020B0604020202020204" pitchFamily="34" charset="0"/>
                          <a:cs typeface="Arial" panose="020B0604020202020204" pitchFamily="34" charset="0"/>
                        </a:rPr>
                        <a:t>LIFT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8"/>
                    </a:solidFill>
                  </a:tcPr>
                </a:tc>
                <a:extLst>
                  <a:ext uri="{0D108BD9-81ED-4DB2-BD59-A6C34878D82A}">
                    <a16:rowId xmlns:a16="http://schemas.microsoft.com/office/drawing/2014/main" val="2459866914"/>
                  </a:ext>
                </a:extLst>
              </a:tr>
            </a:tbl>
          </a:graphicData>
        </a:graphic>
      </p:graphicFrame>
      <p:sp>
        <p:nvSpPr>
          <p:cNvPr id="32" name="TextBox 31">
            <a:extLst>
              <a:ext uri="{FF2B5EF4-FFF2-40B4-BE49-F238E27FC236}">
                <a16:creationId xmlns:a16="http://schemas.microsoft.com/office/drawing/2014/main" id="{E83CAD7D-4280-CA43-982E-AAA5413A08EF}"/>
              </a:ext>
            </a:extLst>
          </p:cNvPr>
          <p:cNvSpPr txBox="1"/>
          <p:nvPr/>
        </p:nvSpPr>
        <p:spPr>
          <a:xfrm>
            <a:off x="23522103" y="26334566"/>
            <a:ext cx="9720000" cy="12371114"/>
          </a:xfrm>
          <a:prstGeom prst="rect">
            <a:avLst/>
          </a:prstGeom>
          <a:noFill/>
        </p:spPr>
        <p:txBody>
          <a:bodyPr lIns="0" tIns="0" rIns="0" bIns="0"/>
          <a:lstStyle/>
          <a:p>
            <a:pPr defTabSz="1709953" fontAlgn="auto">
              <a:spcBef>
                <a:spcPts val="0"/>
              </a:spcBef>
              <a:spcAft>
                <a:spcPts val="1403"/>
              </a:spcAft>
              <a:defRPr/>
            </a:pPr>
            <a:r>
              <a:rPr lang="en-US" sz="4000" b="1" dirty="0">
                <a:solidFill>
                  <a:srgbClr val="2E516B"/>
                </a:solidFill>
                <a:latin typeface="Arial" panose="020B0604020202020204" pitchFamily="34" charset="0"/>
                <a:cs typeface="Arial" panose="020B0604020202020204" pitchFamily="34" charset="0"/>
              </a:rPr>
              <a:t>References</a:t>
            </a:r>
          </a:p>
          <a:p>
            <a:pPr marL="342900" indent="-342900">
              <a:buFont typeface="+mj-lt"/>
              <a:buAutoNum type="arabicPeriod"/>
            </a:pPr>
            <a:r>
              <a:rPr lang="en-CA" sz="1400" dirty="0" err="1">
                <a:latin typeface="Arial" panose="020B0604020202020204" pitchFamily="34" charset="0"/>
                <a:cs typeface="Arial" panose="020B0604020202020204" pitchFamily="34" charset="0"/>
              </a:rPr>
              <a:t>Colcombe</a:t>
            </a:r>
            <a:r>
              <a:rPr lang="en-CA" sz="1400" dirty="0">
                <a:latin typeface="Arial" panose="020B0604020202020204" pitchFamily="34" charset="0"/>
                <a:cs typeface="Arial" panose="020B0604020202020204" pitchFamily="34" charset="0"/>
              </a:rPr>
              <a:t>, S. J., Kramer, A. F., Erickson, K. I., </a:t>
            </a:r>
            <a:r>
              <a:rPr lang="en-CA" sz="1400" dirty="0" err="1">
                <a:latin typeface="Arial" panose="020B0604020202020204" pitchFamily="34" charset="0"/>
                <a:cs typeface="Arial" panose="020B0604020202020204" pitchFamily="34" charset="0"/>
              </a:rPr>
              <a:t>Scalf</a:t>
            </a:r>
            <a:r>
              <a:rPr lang="en-CA" sz="1400" dirty="0">
                <a:latin typeface="Arial" panose="020B0604020202020204" pitchFamily="34" charset="0"/>
                <a:cs typeface="Arial" panose="020B0604020202020204" pitchFamily="34" charset="0"/>
              </a:rPr>
              <a:t>, P., </a:t>
            </a:r>
            <a:r>
              <a:rPr lang="en-CA" sz="1400" dirty="0" err="1">
                <a:latin typeface="Arial" panose="020B0604020202020204" pitchFamily="34" charset="0"/>
                <a:cs typeface="Arial" panose="020B0604020202020204" pitchFamily="34" charset="0"/>
              </a:rPr>
              <a:t>McAuley</a:t>
            </a:r>
            <a:r>
              <a:rPr lang="en-CA" sz="1400" dirty="0">
                <a:latin typeface="Arial" panose="020B0604020202020204" pitchFamily="34" charset="0"/>
                <a:cs typeface="Arial" panose="020B0604020202020204" pitchFamily="34" charset="0"/>
              </a:rPr>
              <a:t>, E., Cohen, N. J., … </a:t>
            </a:r>
            <a:r>
              <a:rPr lang="en-CA" sz="1400" dirty="0" err="1">
                <a:latin typeface="Arial" panose="020B0604020202020204" pitchFamily="34" charset="0"/>
                <a:cs typeface="Arial" panose="020B0604020202020204" pitchFamily="34" charset="0"/>
              </a:rPr>
              <a:t>Elavsky</a:t>
            </a:r>
            <a:r>
              <a:rPr lang="en-CA" sz="1400" dirty="0">
                <a:latin typeface="Arial" panose="020B0604020202020204" pitchFamily="34" charset="0"/>
                <a:cs typeface="Arial" panose="020B0604020202020204" pitchFamily="34" charset="0"/>
              </a:rPr>
              <a:t>, S. (2004). Cardiovascular fitness, cortical plasticity, and aging. </a:t>
            </a:r>
            <a:r>
              <a:rPr lang="en-CA" sz="1400" i="1" dirty="0">
                <a:latin typeface="Arial" panose="020B0604020202020204" pitchFamily="34" charset="0"/>
                <a:cs typeface="Arial" panose="020B0604020202020204" pitchFamily="34" charset="0"/>
              </a:rPr>
              <a:t>Proceedings of the National Academy of Sciences of the United States of America</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101</a:t>
            </a:r>
            <a:r>
              <a:rPr lang="en-CA" sz="1400" dirty="0">
                <a:latin typeface="Arial" panose="020B0604020202020204" pitchFamily="34" charset="0"/>
                <a:cs typeface="Arial" panose="020B0604020202020204" pitchFamily="34" charset="0"/>
              </a:rPr>
              <a:t>(9), 3316–3321.</a:t>
            </a:r>
          </a:p>
          <a:p>
            <a:pPr marL="342900" indent="-342900">
              <a:buFont typeface="+mj-lt"/>
              <a:buAutoNum type="arabicPeriod"/>
            </a:pPr>
            <a:r>
              <a:rPr lang="en-CA" sz="1400" dirty="0" err="1">
                <a:latin typeface="Arial" panose="020B0604020202020204" pitchFamily="34" charset="0"/>
                <a:cs typeface="Arial" panose="020B0604020202020204" pitchFamily="34" charset="0"/>
              </a:rPr>
              <a:t>Fabel</a:t>
            </a:r>
            <a:r>
              <a:rPr lang="en-CA" sz="1400" dirty="0">
                <a:latin typeface="Arial" panose="020B0604020202020204" pitchFamily="34" charset="0"/>
                <a:cs typeface="Arial" panose="020B0604020202020204" pitchFamily="34" charset="0"/>
              </a:rPr>
              <a:t>, K., &amp; </a:t>
            </a:r>
            <a:r>
              <a:rPr lang="en-CA" sz="1400" dirty="0" err="1">
                <a:latin typeface="Arial" panose="020B0604020202020204" pitchFamily="34" charset="0"/>
                <a:cs typeface="Arial" panose="020B0604020202020204" pitchFamily="34" charset="0"/>
              </a:rPr>
              <a:t>Kempermann</a:t>
            </a:r>
            <a:r>
              <a:rPr lang="en-CA" sz="1400" dirty="0">
                <a:latin typeface="Arial" panose="020B0604020202020204" pitchFamily="34" charset="0"/>
                <a:cs typeface="Arial" panose="020B0604020202020204" pitchFamily="34" charset="0"/>
              </a:rPr>
              <a:t>, G. (2008). Physical Activity and the Regulation of Neurogenesis in the Adult and Aging Brain. </a:t>
            </a:r>
            <a:r>
              <a:rPr lang="en-CA" sz="1400" i="1" dirty="0" err="1">
                <a:latin typeface="Arial" panose="020B0604020202020204" pitchFamily="34" charset="0"/>
                <a:cs typeface="Arial" panose="020B0604020202020204" pitchFamily="34" charset="0"/>
              </a:rPr>
              <a:t>NeuroMolecular</a:t>
            </a:r>
            <a:r>
              <a:rPr lang="en-CA" sz="1400" i="1" dirty="0">
                <a:latin typeface="Arial" panose="020B0604020202020204" pitchFamily="34" charset="0"/>
                <a:cs typeface="Arial" panose="020B0604020202020204" pitchFamily="34" charset="0"/>
              </a:rPr>
              <a:t> Medicine</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10</a:t>
            </a:r>
            <a:r>
              <a:rPr lang="en-CA" sz="1400" dirty="0">
                <a:latin typeface="Arial" panose="020B0604020202020204" pitchFamily="34" charset="0"/>
                <a:cs typeface="Arial" panose="020B0604020202020204" pitchFamily="34" charset="0"/>
              </a:rPr>
              <a:t>(2), 59–66.</a:t>
            </a:r>
          </a:p>
          <a:p>
            <a:pPr marL="342900" indent="-342900">
              <a:buFont typeface="+mj-lt"/>
              <a:buAutoNum type="arabicPeriod"/>
            </a:pPr>
            <a:r>
              <a:rPr lang="en-CA" sz="1400" dirty="0" err="1">
                <a:latin typeface="Arial" panose="020B0604020202020204" pitchFamily="34" charset="0"/>
                <a:cs typeface="Arial" panose="020B0604020202020204" pitchFamily="34" charset="0"/>
              </a:rPr>
              <a:t>Vivar</a:t>
            </a:r>
            <a:r>
              <a:rPr lang="en-CA" sz="1400" dirty="0">
                <a:latin typeface="Arial" panose="020B0604020202020204" pitchFamily="34" charset="0"/>
                <a:cs typeface="Arial" panose="020B0604020202020204" pitchFamily="34" charset="0"/>
              </a:rPr>
              <a:t>, C., Potter, M. C., &amp; van </a:t>
            </a:r>
            <a:r>
              <a:rPr lang="en-CA" sz="1400" dirty="0" err="1">
                <a:latin typeface="Arial" panose="020B0604020202020204" pitchFamily="34" charset="0"/>
                <a:cs typeface="Arial" panose="020B0604020202020204" pitchFamily="34" charset="0"/>
              </a:rPr>
              <a:t>Praag</a:t>
            </a:r>
            <a:r>
              <a:rPr lang="en-CA" sz="1400" dirty="0">
                <a:latin typeface="Arial" panose="020B0604020202020204" pitchFamily="34" charset="0"/>
                <a:cs typeface="Arial" panose="020B0604020202020204" pitchFamily="34" charset="0"/>
              </a:rPr>
              <a:t>, H. (2012). All About Running: Synaptic Plasticity, Growth Factors and Adult Hippocampal Neurogenesis. In C. </a:t>
            </a:r>
            <a:r>
              <a:rPr lang="en-CA" sz="1400" dirty="0" err="1">
                <a:latin typeface="Arial" panose="020B0604020202020204" pitchFamily="34" charset="0"/>
                <a:cs typeface="Arial" panose="020B0604020202020204" pitchFamily="34" charset="0"/>
              </a:rPr>
              <a:t>Belzung</a:t>
            </a:r>
            <a:r>
              <a:rPr lang="en-CA" sz="1400" dirty="0">
                <a:latin typeface="Arial" panose="020B0604020202020204" pitchFamily="34" charset="0"/>
                <a:cs typeface="Arial" panose="020B0604020202020204" pitchFamily="34" charset="0"/>
              </a:rPr>
              <a:t> &amp; P. </a:t>
            </a:r>
            <a:r>
              <a:rPr lang="en-CA" sz="1400" dirty="0" err="1">
                <a:latin typeface="Arial" panose="020B0604020202020204" pitchFamily="34" charset="0"/>
                <a:cs typeface="Arial" panose="020B0604020202020204" pitchFamily="34" charset="0"/>
              </a:rPr>
              <a:t>Wigmore</a:t>
            </a:r>
            <a:r>
              <a:rPr lang="en-CA" sz="1400" dirty="0">
                <a:latin typeface="Arial" panose="020B0604020202020204" pitchFamily="34" charset="0"/>
                <a:cs typeface="Arial" panose="020B0604020202020204" pitchFamily="34" charset="0"/>
              </a:rPr>
              <a:t> (Eds.), </a:t>
            </a:r>
            <a:r>
              <a:rPr lang="en-CA" sz="1400" i="1" dirty="0">
                <a:latin typeface="Arial" panose="020B0604020202020204" pitchFamily="34" charset="0"/>
                <a:cs typeface="Arial" panose="020B0604020202020204" pitchFamily="34" charset="0"/>
              </a:rPr>
              <a:t>Neurogenesis and Neural Plasticity</a:t>
            </a:r>
            <a:r>
              <a:rPr lang="en-CA" sz="1400" dirty="0">
                <a:latin typeface="Arial" panose="020B0604020202020204" pitchFamily="34" charset="0"/>
                <a:cs typeface="Arial" panose="020B0604020202020204" pitchFamily="34" charset="0"/>
              </a:rPr>
              <a:t> (Vol. 15, pp. 189–210). Berlin, Heidelberg: Springer Berlin Heidelberg.</a:t>
            </a:r>
          </a:p>
          <a:p>
            <a:pPr marL="342900" indent="-342900">
              <a:buFont typeface="+mj-lt"/>
              <a:buAutoNum type="arabicPeriod"/>
            </a:pPr>
            <a:r>
              <a:rPr lang="en-CA" sz="1400" dirty="0">
                <a:latin typeface="Arial" panose="020B0604020202020204" pitchFamily="34" charset="0"/>
                <a:cs typeface="Arial" panose="020B0604020202020204" pitchFamily="34" charset="0"/>
              </a:rPr>
              <a:t>Hu, S., Ying, Z., Gomez-Pinilla, F., &amp; </a:t>
            </a:r>
            <a:r>
              <a:rPr lang="en-CA" sz="1400" dirty="0" err="1">
                <a:latin typeface="Arial" panose="020B0604020202020204" pitchFamily="34" charset="0"/>
                <a:cs typeface="Arial" panose="020B0604020202020204" pitchFamily="34" charset="0"/>
              </a:rPr>
              <a:t>Frautschy</a:t>
            </a:r>
            <a:r>
              <a:rPr lang="en-CA" sz="1400" dirty="0">
                <a:latin typeface="Arial" panose="020B0604020202020204" pitchFamily="34" charset="0"/>
                <a:cs typeface="Arial" panose="020B0604020202020204" pitchFamily="34" charset="0"/>
              </a:rPr>
              <a:t>, S. A. (2009). Exercise can increase small heat shock proteins (</a:t>
            </a:r>
            <a:r>
              <a:rPr lang="en-CA" sz="1400" dirty="0" err="1">
                <a:latin typeface="Arial" panose="020B0604020202020204" pitchFamily="34" charset="0"/>
                <a:cs typeface="Arial" panose="020B0604020202020204" pitchFamily="34" charset="0"/>
              </a:rPr>
              <a:t>sHSP</a:t>
            </a:r>
            <a:r>
              <a:rPr lang="en-CA" sz="1400" dirty="0">
                <a:latin typeface="Arial" panose="020B0604020202020204" pitchFamily="34" charset="0"/>
                <a:cs typeface="Arial" panose="020B0604020202020204" pitchFamily="34" charset="0"/>
              </a:rPr>
              <a:t>) and pre- and post-synaptic proteins in the hippocampus. </a:t>
            </a:r>
            <a:r>
              <a:rPr lang="en-CA" sz="1400" i="1" dirty="0">
                <a:latin typeface="Arial" panose="020B0604020202020204" pitchFamily="34" charset="0"/>
                <a:cs typeface="Arial" panose="020B0604020202020204" pitchFamily="34" charset="0"/>
              </a:rPr>
              <a:t>Brain Research</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1249</a:t>
            </a:r>
            <a:r>
              <a:rPr lang="en-CA" sz="1400" dirty="0">
                <a:latin typeface="Arial" panose="020B0604020202020204" pitchFamily="34" charset="0"/>
                <a:cs typeface="Arial" panose="020B0604020202020204" pitchFamily="34" charset="0"/>
              </a:rPr>
              <a:t>, 191–201. </a:t>
            </a:r>
          </a:p>
          <a:p>
            <a:pPr marL="342900" indent="-342900">
              <a:buFont typeface="+mj-lt"/>
              <a:buAutoNum type="arabicPeriod"/>
            </a:pPr>
            <a:r>
              <a:rPr lang="en-CA" sz="1400" dirty="0" err="1">
                <a:latin typeface="Arial" panose="020B0604020202020204" pitchFamily="34" charset="0"/>
                <a:cs typeface="Arial" panose="020B0604020202020204" pitchFamily="34" charset="0"/>
              </a:rPr>
              <a:t>Morland</a:t>
            </a:r>
            <a:r>
              <a:rPr lang="en-CA" sz="1400" dirty="0">
                <a:latin typeface="Arial" panose="020B0604020202020204" pitchFamily="34" charset="0"/>
                <a:cs typeface="Arial" panose="020B0604020202020204" pitchFamily="34" charset="0"/>
              </a:rPr>
              <a:t>, C., Andersson, K. A., Haugen, </a:t>
            </a:r>
            <a:r>
              <a:rPr lang="en-CA" sz="1400" dirty="0" err="1">
                <a:latin typeface="Arial" panose="020B0604020202020204" pitchFamily="34" charset="0"/>
                <a:cs typeface="Arial" panose="020B0604020202020204" pitchFamily="34" charset="0"/>
              </a:rPr>
              <a:t>Ø</a:t>
            </a:r>
            <a:r>
              <a:rPr lang="en-CA" sz="1400" dirty="0">
                <a:latin typeface="Arial" panose="020B0604020202020204" pitchFamily="34" charset="0"/>
                <a:cs typeface="Arial" panose="020B0604020202020204" pitchFamily="34" charset="0"/>
              </a:rPr>
              <a:t>. P., </a:t>
            </a:r>
            <a:r>
              <a:rPr lang="en-CA" sz="1400" dirty="0" err="1">
                <a:latin typeface="Arial" panose="020B0604020202020204" pitchFamily="34" charset="0"/>
                <a:cs typeface="Arial" panose="020B0604020202020204" pitchFamily="34" charset="0"/>
              </a:rPr>
              <a:t>Hadzic</a:t>
            </a:r>
            <a:r>
              <a:rPr lang="en-CA" sz="1400" dirty="0">
                <a:latin typeface="Arial" panose="020B0604020202020204" pitchFamily="34" charset="0"/>
                <a:cs typeface="Arial" panose="020B0604020202020204" pitchFamily="34" charset="0"/>
              </a:rPr>
              <a:t>, A., </a:t>
            </a:r>
            <a:r>
              <a:rPr lang="en-CA" sz="1400" dirty="0" err="1">
                <a:latin typeface="Arial" panose="020B0604020202020204" pitchFamily="34" charset="0"/>
                <a:cs typeface="Arial" panose="020B0604020202020204" pitchFamily="34" charset="0"/>
              </a:rPr>
              <a:t>Kleppa</a:t>
            </a:r>
            <a:r>
              <a:rPr lang="en-CA" sz="1400" dirty="0">
                <a:latin typeface="Arial" panose="020B0604020202020204" pitchFamily="34" charset="0"/>
                <a:cs typeface="Arial" panose="020B0604020202020204" pitchFamily="34" charset="0"/>
              </a:rPr>
              <a:t>, L., </a:t>
            </a:r>
            <a:r>
              <a:rPr lang="en-CA" sz="1400" dirty="0" err="1">
                <a:latin typeface="Arial" panose="020B0604020202020204" pitchFamily="34" charset="0"/>
                <a:cs typeface="Arial" panose="020B0604020202020204" pitchFamily="34" charset="0"/>
              </a:rPr>
              <a:t>Gille</a:t>
            </a:r>
            <a:r>
              <a:rPr lang="en-CA" sz="1400" dirty="0">
                <a:latin typeface="Arial" panose="020B0604020202020204" pitchFamily="34" charset="0"/>
                <a:cs typeface="Arial" panose="020B0604020202020204" pitchFamily="34" charset="0"/>
              </a:rPr>
              <a:t>, A., … </a:t>
            </a:r>
            <a:r>
              <a:rPr lang="en-CA" sz="1400" dirty="0" err="1">
                <a:latin typeface="Arial" panose="020B0604020202020204" pitchFamily="34" charset="0"/>
                <a:cs typeface="Arial" panose="020B0604020202020204" pitchFamily="34" charset="0"/>
              </a:rPr>
              <a:t>Bergersen</a:t>
            </a:r>
            <a:r>
              <a:rPr lang="en-CA" sz="1400" dirty="0">
                <a:latin typeface="Arial" panose="020B0604020202020204" pitchFamily="34" charset="0"/>
                <a:cs typeface="Arial" panose="020B0604020202020204" pitchFamily="34" charset="0"/>
              </a:rPr>
              <a:t>, L. H. (2017). Exercise induces cerebral VEGF and angiogenesis via the lactate receptor HCAR1. </a:t>
            </a:r>
            <a:r>
              <a:rPr lang="en-CA" sz="1400" i="1" dirty="0">
                <a:latin typeface="Arial" panose="020B0604020202020204" pitchFamily="34" charset="0"/>
                <a:cs typeface="Arial" panose="020B0604020202020204" pitchFamily="34" charset="0"/>
              </a:rPr>
              <a:t>Nature Communications</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8</a:t>
            </a:r>
            <a:r>
              <a:rPr lang="en-CA" sz="1400" dirty="0">
                <a:latin typeface="Arial" panose="020B0604020202020204" pitchFamily="34" charset="0"/>
                <a:cs typeface="Arial" panose="020B0604020202020204" pitchFamily="34" charset="0"/>
              </a:rPr>
              <a:t>.</a:t>
            </a:r>
          </a:p>
          <a:p>
            <a:pPr marL="342900" indent="-342900">
              <a:buFont typeface="+mj-lt"/>
              <a:buAutoNum type="arabicPeriod"/>
            </a:pPr>
            <a:r>
              <a:rPr lang="en-CA" sz="1400" dirty="0">
                <a:latin typeface="Arial" panose="020B0604020202020204" pitchFamily="34" charset="0"/>
                <a:cs typeface="Arial" panose="020B0604020202020204" pitchFamily="34" charset="0"/>
              </a:rPr>
              <a:t>Kramer, A. F., &amp; Erickson, K. I. (2007). Capitalizing on cortical plasticity: influence of physical activity on cognition and brain function. </a:t>
            </a:r>
            <a:r>
              <a:rPr lang="en-CA" sz="1400" i="1" dirty="0">
                <a:latin typeface="Arial" panose="020B0604020202020204" pitchFamily="34" charset="0"/>
                <a:cs typeface="Arial" panose="020B0604020202020204" pitchFamily="34" charset="0"/>
              </a:rPr>
              <a:t>Trends in Cognitive Sciences</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11</a:t>
            </a:r>
            <a:r>
              <a:rPr lang="en-CA" sz="1400" dirty="0">
                <a:latin typeface="Arial" panose="020B0604020202020204" pitchFamily="34" charset="0"/>
                <a:cs typeface="Arial" panose="020B0604020202020204" pitchFamily="34" charset="0"/>
              </a:rPr>
              <a:t>(8), 342–348.</a:t>
            </a:r>
          </a:p>
          <a:p>
            <a:pPr marL="342900" indent="-342900">
              <a:buFont typeface="+mj-lt"/>
              <a:buAutoNum type="arabicPeriod"/>
            </a:pPr>
            <a:r>
              <a:rPr lang="en-CA" sz="1400" dirty="0" err="1">
                <a:latin typeface="Arial" panose="020B0604020202020204" pitchFamily="34" charset="0"/>
                <a:cs typeface="Arial" panose="020B0604020202020204" pitchFamily="34" charset="0"/>
              </a:rPr>
              <a:t>Cassilhas</a:t>
            </a:r>
            <a:r>
              <a:rPr lang="en-CA" sz="1400" dirty="0">
                <a:latin typeface="Arial" panose="020B0604020202020204" pitchFamily="34" charset="0"/>
                <a:cs typeface="Arial" panose="020B0604020202020204" pitchFamily="34" charset="0"/>
              </a:rPr>
              <a:t>, R. C., Lee, K. S., Fernandes, J., Oliveira, M. G. M., </a:t>
            </a:r>
            <a:r>
              <a:rPr lang="en-CA" sz="1400" dirty="0" err="1">
                <a:latin typeface="Arial" panose="020B0604020202020204" pitchFamily="34" charset="0"/>
                <a:cs typeface="Arial" panose="020B0604020202020204" pitchFamily="34" charset="0"/>
              </a:rPr>
              <a:t>Tufik</a:t>
            </a:r>
            <a:r>
              <a:rPr lang="en-CA" sz="1400" dirty="0">
                <a:latin typeface="Arial" panose="020B0604020202020204" pitchFamily="34" charset="0"/>
                <a:cs typeface="Arial" panose="020B0604020202020204" pitchFamily="34" charset="0"/>
              </a:rPr>
              <a:t>, S., </a:t>
            </a:r>
            <a:r>
              <a:rPr lang="en-CA" sz="1400" dirty="0" err="1">
                <a:latin typeface="Arial" panose="020B0604020202020204" pitchFamily="34" charset="0"/>
                <a:cs typeface="Arial" panose="020B0604020202020204" pitchFamily="34" charset="0"/>
              </a:rPr>
              <a:t>Meeusen</a:t>
            </a:r>
            <a:r>
              <a:rPr lang="en-CA" sz="1400" dirty="0">
                <a:latin typeface="Arial" panose="020B0604020202020204" pitchFamily="34" charset="0"/>
                <a:cs typeface="Arial" panose="020B0604020202020204" pitchFamily="34" charset="0"/>
              </a:rPr>
              <a:t>, R., &amp; de Mello, M. T. (2012). Spatial memory is improved by aerobic and resistance exercise through divergent molecular mechanisms. </a:t>
            </a:r>
            <a:r>
              <a:rPr lang="en-CA" sz="1400" i="1" dirty="0">
                <a:latin typeface="Arial" panose="020B0604020202020204" pitchFamily="34" charset="0"/>
                <a:cs typeface="Arial" panose="020B0604020202020204" pitchFamily="34" charset="0"/>
              </a:rPr>
              <a:t>Neuroscience</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202</a:t>
            </a:r>
            <a:r>
              <a:rPr lang="en-CA" sz="1400" dirty="0">
                <a:latin typeface="Arial" panose="020B0604020202020204" pitchFamily="34" charset="0"/>
                <a:cs typeface="Arial" panose="020B0604020202020204" pitchFamily="34" charset="0"/>
              </a:rPr>
              <a:t>, 309–317.</a:t>
            </a:r>
          </a:p>
          <a:p>
            <a:pPr marL="342900" indent="-342900">
              <a:spcAft>
                <a:spcPts val="0"/>
              </a:spcAft>
              <a:buFont typeface="+mj-lt"/>
              <a:buAutoNum type="arabicPeriod"/>
            </a:pPr>
            <a:r>
              <a:rPr lang="en-CA" sz="1400" dirty="0" err="1">
                <a:latin typeface="Arial" panose="020B0604020202020204" pitchFamily="34" charset="0"/>
                <a:cs typeface="Arial" panose="020B0604020202020204" pitchFamily="34" charset="0"/>
              </a:rPr>
              <a:t>Morland</a:t>
            </a:r>
            <a:r>
              <a:rPr lang="en-CA" sz="1400" dirty="0">
                <a:latin typeface="Arial" panose="020B0604020202020204" pitchFamily="34" charset="0"/>
                <a:cs typeface="Arial" panose="020B0604020202020204" pitchFamily="34" charset="0"/>
              </a:rPr>
              <a:t>, C., Andersson, K. A., Haugen, </a:t>
            </a:r>
            <a:r>
              <a:rPr lang="en-CA" sz="1400" dirty="0" err="1">
                <a:latin typeface="Arial" panose="020B0604020202020204" pitchFamily="34" charset="0"/>
                <a:cs typeface="Arial" panose="020B0604020202020204" pitchFamily="34" charset="0"/>
              </a:rPr>
              <a:t>Ø</a:t>
            </a:r>
            <a:r>
              <a:rPr lang="en-CA" sz="1400" dirty="0">
                <a:latin typeface="Arial" panose="020B0604020202020204" pitchFamily="34" charset="0"/>
                <a:cs typeface="Arial" panose="020B0604020202020204" pitchFamily="34" charset="0"/>
              </a:rPr>
              <a:t>. P., </a:t>
            </a:r>
            <a:r>
              <a:rPr lang="en-CA" sz="1400" dirty="0" err="1">
                <a:latin typeface="Arial" panose="020B0604020202020204" pitchFamily="34" charset="0"/>
                <a:cs typeface="Arial" panose="020B0604020202020204" pitchFamily="34" charset="0"/>
              </a:rPr>
              <a:t>Hadzic</a:t>
            </a:r>
            <a:r>
              <a:rPr lang="en-CA" sz="1400" dirty="0">
                <a:latin typeface="Arial" panose="020B0604020202020204" pitchFamily="34" charset="0"/>
                <a:cs typeface="Arial" panose="020B0604020202020204" pitchFamily="34" charset="0"/>
              </a:rPr>
              <a:t>, A., </a:t>
            </a:r>
            <a:r>
              <a:rPr lang="en-CA" sz="1400" dirty="0" err="1">
                <a:latin typeface="Arial" panose="020B0604020202020204" pitchFamily="34" charset="0"/>
                <a:cs typeface="Arial" panose="020B0604020202020204" pitchFamily="34" charset="0"/>
              </a:rPr>
              <a:t>Kleppa</a:t>
            </a:r>
            <a:r>
              <a:rPr lang="en-CA" sz="1400" dirty="0">
                <a:latin typeface="Arial" panose="020B0604020202020204" pitchFamily="34" charset="0"/>
                <a:cs typeface="Arial" panose="020B0604020202020204" pitchFamily="34" charset="0"/>
              </a:rPr>
              <a:t>, L., </a:t>
            </a:r>
            <a:r>
              <a:rPr lang="en-CA" sz="1400" dirty="0" err="1">
                <a:latin typeface="Arial" panose="020B0604020202020204" pitchFamily="34" charset="0"/>
                <a:cs typeface="Arial" panose="020B0604020202020204" pitchFamily="34" charset="0"/>
              </a:rPr>
              <a:t>Gille</a:t>
            </a:r>
            <a:r>
              <a:rPr lang="en-CA" sz="1400" dirty="0">
                <a:latin typeface="Arial" panose="020B0604020202020204" pitchFamily="34" charset="0"/>
                <a:cs typeface="Arial" panose="020B0604020202020204" pitchFamily="34" charset="0"/>
              </a:rPr>
              <a:t>, A., … </a:t>
            </a:r>
            <a:r>
              <a:rPr lang="en-CA" sz="1400" dirty="0" err="1">
                <a:latin typeface="Arial" panose="020B0604020202020204" pitchFamily="34" charset="0"/>
                <a:cs typeface="Arial" panose="020B0604020202020204" pitchFamily="34" charset="0"/>
              </a:rPr>
              <a:t>Bergersen</a:t>
            </a:r>
            <a:r>
              <a:rPr lang="en-CA" sz="1400" dirty="0">
                <a:latin typeface="Arial" panose="020B0604020202020204" pitchFamily="34" charset="0"/>
                <a:cs typeface="Arial" panose="020B0604020202020204" pitchFamily="34" charset="0"/>
              </a:rPr>
              <a:t>, L. H. (2017). Exercise induces cerebral VEGF and angiogenesis via the lactate receptor HCAR1. </a:t>
            </a:r>
            <a:r>
              <a:rPr lang="en-CA" sz="1400" i="1" dirty="0">
                <a:latin typeface="Arial" panose="020B0604020202020204" pitchFamily="34" charset="0"/>
                <a:cs typeface="Arial" panose="020B0604020202020204" pitchFamily="34" charset="0"/>
              </a:rPr>
              <a:t>Nature Communications</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8</a:t>
            </a:r>
            <a:r>
              <a:rPr lang="en-CA" sz="1400" dirty="0">
                <a:latin typeface="Arial" panose="020B0604020202020204" pitchFamily="34" charset="0"/>
                <a:cs typeface="Arial" panose="020B0604020202020204" pitchFamily="34" charset="0"/>
              </a:rPr>
              <a:t>.</a:t>
            </a:r>
          </a:p>
          <a:p>
            <a:pPr marL="342900" indent="-342900">
              <a:spcAft>
                <a:spcPts val="0"/>
              </a:spcAft>
              <a:buFont typeface="+mj-lt"/>
              <a:buAutoNum type="arabicPeriod"/>
            </a:pPr>
            <a:r>
              <a:rPr lang="en-CA" sz="1400" dirty="0" err="1">
                <a:latin typeface="Arial" panose="020B0604020202020204" pitchFamily="34" charset="0"/>
                <a:cs typeface="Arial" panose="020B0604020202020204" pitchFamily="34" charset="0"/>
              </a:rPr>
              <a:t>Colcombe</a:t>
            </a:r>
            <a:r>
              <a:rPr lang="en-CA" sz="1400" dirty="0">
                <a:latin typeface="Arial" panose="020B0604020202020204" pitchFamily="34" charset="0"/>
                <a:cs typeface="Arial" panose="020B0604020202020204" pitchFamily="34" charset="0"/>
              </a:rPr>
              <a:t>, S. J., &amp; Kramer, A. F. (2003). Fitness effects on the cognitive function of older adults: a meta-analytic study. </a:t>
            </a:r>
            <a:r>
              <a:rPr lang="en-CA" sz="1400" i="1" dirty="0">
                <a:latin typeface="Arial" panose="020B0604020202020204" pitchFamily="34" charset="0"/>
                <a:cs typeface="Arial" panose="020B0604020202020204" pitchFamily="34" charset="0"/>
              </a:rPr>
              <a:t>Psychological Science</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14</a:t>
            </a:r>
            <a:r>
              <a:rPr lang="en-CA" sz="1400" dirty="0">
                <a:latin typeface="Arial" panose="020B0604020202020204" pitchFamily="34" charset="0"/>
                <a:cs typeface="Arial" panose="020B0604020202020204" pitchFamily="34" charset="0"/>
              </a:rPr>
              <a:t>(2), 125–130.</a:t>
            </a:r>
          </a:p>
          <a:p>
            <a:pPr marL="342900" indent="-342900">
              <a:spcAft>
                <a:spcPts val="0"/>
              </a:spcAft>
              <a:buFont typeface="+mj-lt"/>
              <a:buAutoNum type="arabicPeriod"/>
            </a:pPr>
            <a:r>
              <a:rPr lang="en-CA" sz="1400" dirty="0" err="1">
                <a:latin typeface="Arial" panose="020B0604020202020204" pitchFamily="34" charset="0"/>
                <a:cs typeface="Arial" panose="020B0604020202020204" pitchFamily="34" charset="0"/>
              </a:rPr>
              <a:t>Loprinzi</a:t>
            </a:r>
            <a:r>
              <a:rPr lang="en-CA" sz="1400" dirty="0">
                <a:latin typeface="Arial" panose="020B0604020202020204" pitchFamily="34" charset="0"/>
                <a:cs typeface="Arial" panose="020B0604020202020204" pitchFamily="34" charset="0"/>
              </a:rPr>
              <a:t>, P. D., Frith, E., Edwards, M. K., </a:t>
            </a:r>
            <a:r>
              <a:rPr lang="en-CA" sz="1400" dirty="0" err="1">
                <a:latin typeface="Arial" panose="020B0604020202020204" pitchFamily="34" charset="0"/>
                <a:cs typeface="Arial" panose="020B0604020202020204" pitchFamily="34" charset="0"/>
              </a:rPr>
              <a:t>Sng</a:t>
            </a:r>
            <a:r>
              <a:rPr lang="en-CA" sz="1400" dirty="0">
                <a:latin typeface="Arial" panose="020B0604020202020204" pitchFamily="34" charset="0"/>
                <a:cs typeface="Arial" panose="020B0604020202020204" pitchFamily="34" charset="0"/>
              </a:rPr>
              <a:t>, E., &amp; </a:t>
            </a:r>
            <a:r>
              <a:rPr lang="en-CA" sz="1400" dirty="0" err="1">
                <a:latin typeface="Arial" panose="020B0604020202020204" pitchFamily="34" charset="0"/>
                <a:cs typeface="Arial" panose="020B0604020202020204" pitchFamily="34" charset="0"/>
              </a:rPr>
              <a:t>Ashpole</a:t>
            </a:r>
            <a:r>
              <a:rPr lang="en-CA" sz="1400" dirty="0">
                <a:latin typeface="Arial" panose="020B0604020202020204" pitchFamily="34" charset="0"/>
                <a:cs typeface="Arial" panose="020B0604020202020204" pitchFamily="34" charset="0"/>
              </a:rPr>
              <a:t>, N. (2018). The Effects of Exercise on Memory Function Among Young to Middle-Aged Adults: Systematic Review and Recommendations for Future Research. </a:t>
            </a:r>
            <a:r>
              <a:rPr lang="en-CA" sz="1400" i="1" dirty="0">
                <a:latin typeface="Arial" panose="020B0604020202020204" pitchFamily="34" charset="0"/>
                <a:cs typeface="Arial" panose="020B0604020202020204" pitchFamily="34" charset="0"/>
              </a:rPr>
              <a:t>American Journal of Health Promotion</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32</a:t>
            </a:r>
            <a:r>
              <a:rPr lang="en-CA" sz="1400" dirty="0">
                <a:latin typeface="Arial" panose="020B0604020202020204" pitchFamily="34" charset="0"/>
                <a:cs typeface="Arial" panose="020B0604020202020204" pitchFamily="34" charset="0"/>
              </a:rPr>
              <a:t>(3), 691–704. </a:t>
            </a:r>
          </a:p>
          <a:p>
            <a:pPr marL="342900" indent="-342900">
              <a:spcAft>
                <a:spcPts val="0"/>
              </a:spcAft>
              <a:buFont typeface="+mj-lt"/>
              <a:buAutoNum type="arabicPeriod"/>
            </a:pPr>
            <a:r>
              <a:rPr lang="en-CA" sz="1400" dirty="0" err="1">
                <a:latin typeface="Arial" panose="020B0604020202020204" pitchFamily="34" charset="0"/>
                <a:cs typeface="Arial" panose="020B0604020202020204" pitchFamily="34" charset="0"/>
              </a:rPr>
              <a:t>Huertas</a:t>
            </a:r>
            <a:r>
              <a:rPr lang="en-CA" sz="1400" dirty="0">
                <a:latin typeface="Arial" panose="020B0604020202020204" pitchFamily="34" charset="0"/>
                <a:cs typeface="Arial" panose="020B0604020202020204" pitchFamily="34" charset="0"/>
              </a:rPr>
              <a:t>, F., </a:t>
            </a:r>
            <a:r>
              <a:rPr lang="en-CA" sz="1400" dirty="0" err="1">
                <a:latin typeface="Arial" panose="020B0604020202020204" pitchFamily="34" charset="0"/>
                <a:cs typeface="Arial" panose="020B0604020202020204" pitchFamily="34" charset="0"/>
              </a:rPr>
              <a:t>Zahonero</a:t>
            </a:r>
            <a:r>
              <a:rPr lang="en-CA" sz="1400" dirty="0">
                <a:latin typeface="Arial" panose="020B0604020202020204" pitchFamily="34" charset="0"/>
                <a:cs typeface="Arial" panose="020B0604020202020204" pitchFamily="34" charset="0"/>
              </a:rPr>
              <a:t>, J., Sanabria, D., &amp; </a:t>
            </a:r>
            <a:r>
              <a:rPr lang="en-CA" sz="1400" dirty="0" err="1">
                <a:latin typeface="Arial" panose="020B0604020202020204" pitchFamily="34" charset="0"/>
                <a:cs typeface="Arial" panose="020B0604020202020204" pitchFamily="34" charset="0"/>
              </a:rPr>
              <a:t>Lupiáñez</a:t>
            </a:r>
            <a:r>
              <a:rPr lang="en-CA" sz="1400" dirty="0">
                <a:latin typeface="Arial" panose="020B0604020202020204" pitchFamily="34" charset="0"/>
                <a:cs typeface="Arial" panose="020B0604020202020204" pitchFamily="34" charset="0"/>
              </a:rPr>
              <a:t>, J. (2011). Functioning of the Attentional Networks at Rest vs. During Acute Bouts of Aerobic Exercise. </a:t>
            </a:r>
            <a:r>
              <a:rPr lang="en-CA" sz="1400" i="1" dirty="0">
                <a:latin typeface="Arial" panose="020B0604020202020204" pitchFamily="34" charset="0"/>
                <a:cs typeface="Arial" panose="020B0604020202020204" pitchFamily="34" charset="0"/>
              </a:rPr>
              <a:t>Journal of Sport and Exercise Psychology</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33</a:t>
            </a:r>
            <a:r>
              <a:rPr lang="en-CA" sz="1400" dirty="0">
                <a:latin typeface="Arial" panose="020B0604020202020204" pitchFamily="34" charset="0"/>
                <a:cs typeface="Arial" panose="020B0604020202020204" pitchFamily="34" charset="0"/>
              </a:rPr>
              <a:t>(5), 649–665. </a:t>
            </a:r>
          </a:p>
          <a:p>
            <a:pPr marL="342900" indent="-342900">
              <a:spcAft>
                <a:spcPts val="0"/>
              </a:spcAft>
              <a:buFont typeface="+mj-lt"/>
              <a:buAutoNum type="arabicPeriod"/>
            </a:pPr>
            <a:r>
              <a:rPr lang="en-CA" sz="1400" dirty="0">
                <a:latin typeface="Arial" panose="020B0604020202020204" pitchFamily="34" charset="0"/>
                <a:cs typeface="Arial" panose="020B0604020202020204" pitchFamily="34" charset="0"/>
              </a:rPr>
              <a:t>Cox, E. P., </a:t>
            </a:r>
            <a:r>
              <a:rPr lang="en-CA" sz="1400" dirty="0" err="1">
                <a:latin typeface="Arial" panose="020B0604020202020204" pitchFamily="34" charset="0"/>
                <a:cs typeface="Arial" panose="020B0604020202020204" pitchFamily="34" charset="0"/>
              </a:rPr>
              <a:t>O’Dwyer</a:t>
            </a:r>
            <a:r>
              <a:rPr lang="en-CA" sz="1400" dirty="0">
                <a:latin typeface="Arial" panose="020B0604020202020204" pitchFamily="34" charset="0"/>
                <a:cs typeface="Arial" panose="020B0604020202020204" pitchFamily="34" charset="0"/>
              </a:rPr>
              <a:t>, N., Cook, R., Vetter, M., Cheng, H. L., Rooney, K., &amp; O’Connor, H. (2016). Relationship between physical activity and cognitive function in apparently healthy young to middle-aged adults: A systematic review. </a:t>
            </a:r>
            <a:r>
              <a:rPr lang="en-CA" sz="1400" i="1" dirty="0">
                <a:latin typeface="Arial" panose="020B0604020202020204" pitchFamily="34" charset="0"/>
                <a:cs typeface="Arial" panose="020B0604020202020204" pitchFamily="34" charset="0"/>
              </a:rPr>
              <a:t>Journal of Science and Medicine in Sport</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19</a:t>
            </a:r>
            <a:r>
              <a:rPr lang="en-CA" sz="1400" dirty="0">
                <a:latin typeface="Arial" panose="020B0604020202020204" pitchFamily="34" charset="0"/>
                <a:cs typeface="Arial" panose="020B0604020202020204" pitchFamily="34" charset="0"/>
              </a:rPr>
              <a:t>(8), 616–628. </a:t>
            </a:r>
          </a:p>
          <a:p>
            <a:pPr marL="342900" indent="-342900">
              <a:spcAft>
                <a:spcPts val="0"/>
              </a:spcAft>
              <a:buFont typeface="+mj-lt"/>
              <a:buAutoNum type="arabicPeriod"/>
            </a:pPr>
            <a:r>
              <a:rPr lang="en-CA" sz="1400" dirty="0" err="1">
                <a:latin typeface="Arial" panose="020B0604020202020204" pitchFamily="34" charset="0"/>
                <a:cs typeface="Arial" panose="020B0604020202020204" pitchFamily="34" charset="0"/>
              </a:rPr>
              <a:t>Barha</a:t>
            </a:r>
            <a:r>
              <a:rPr lang="en-CA" sz="1400" dirty="0">
                <a:latin typeface="Arial" panose="020B0604020202020204" pitchFamily="34" charset="0"/>
                <a:cs typeface="Arial" panose="020B0604020202020204" pitchFamily="34" charset="0"/>
              </a:rPr>
              <a:t>, C. K., Davis, J. C., Falck, R. S., </a:t>
            </a:r>
            <a:r>
              <a:rPr lang="en-CA" sz="1400" dirty="0" err="1">
                <a:latin typeface="Arial" panose="020B0604020202020204" pitchFamily="34" charset="0"/>
                <a:cs typeface="Arial" panose="020B0604020202020204" pitchFamily="34" charset="0"/>
              </a:rPr>
              <a:t>Nagamatsu</a:t>
            </a:r>
            <a:r>
              <a:rPr lang="en-CA" sz="1400" dirty="0">
                <a:latin typeface="Arial" panose="020B0604020202020204" pitchFamily="34" charset="0"/>
                <a:cs typeface="Arial" panose="020B0604020202020204" pitchFamily="34" charset="0"/>
              </a:rPr>
              <a:t>, L. S., &amp; Liu-Ambrose, T. (2017). Sex differences in exercise efficacy to improve cognition: A systematic review and meta-analysis of randomized controlled trials in older humans. </a:t>
            </a:r>
            <a:r>
              <a:rPr lang="en-CA" sz="1400" i="1" dirty="0">
                <a:latin typeface="Arial" panose="020B0604020202020204" pitchFamily="34" charset="0"/>
                <a:cs typeface="Arial" panose="020B0604020202020204" pitchFamily="34" charset="0"/>
              </a:rPr>
              <a:t>Frontiers in Neuroendocrinology</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46</a:t>
            </a:r>
            <a:r>
              <a:rPr lang="en-CA" sz="1400" dirty="0">
                <a:latin typeface="Arial" panose="020B0604020202020204" pitchFamily="34" charset="0"/>
                <a:cs typeface="Arial" panose="020B0604020202020204" pitchFamily="34" charset="0"/>
              </a:rPr>
              <a:t>, 71–85. </a:t>
            </a:r>
          </a:p>
          <a:p>
            <a:pPr marL="342900" indent="-342900">
              <a:spcAft>
                <a:spcPts val="0"/>
              </a:spcAft>
              <a:buFont typeface="+mj-lt"/>
              <a:buAutoNum type="arabicPeriod"/>
            </a:pPr>
            <a:r>
              <a:rPr lang="en-CA" sz="1400" dirty="0">
                <a:latin typeface="Arial" panose="020B0604020202020204" pitchFamily="34" charset="0"/>
                <a:cs typeface="Arial" panose="020B0604020202020204" pitchFamily="34" charset="0"/>
              </a:rPr>
              <a:t>Lim, J., &amp; </a:t>
            </a:r>
            <a:r>
              <a:rPr lang="en-CA" sz="1400" dirty="0" err="1">
                <a:latin typeface="Arial" panose="020B0604020202020204" pitchFamily="34" charset="0"/>
                <a:cs typeface="Arial" panose="020B0604020202020204" pitchFamily="34" charset="0"/>
              </a:rPr>
              <a:t>Dinges</a:t>
            </a:r>
            <a:r>
              <a:rPr lang="en-CA" sz="1400" dirty="0">
                <a:latin typeface="Arial" panose="020B0604020202020204" pitchFamily="34" charset="0"/>
                <a:cs typeface="Arial" panose="020B0604020202020204" pitchFamily="34" charset="0"/>
              </a:rPr>
              <a:t>, D. F. (2010). A meta-analysis of the impact of short-term sleep deprivation on cognitive variables. </a:t>
            </a:r>
            <a:r>
              <a:rPr lang="en-CA" sz="1400" i="1" dirty="0">
                <a:latin typeface="Arial" panose="020B0604020202020204" pitchFamily="34" charset="0"/>
                <a:cs typeface="Arial" panose="020B0604020202020204" pitchFamily="34" charset="0"/>
              </a:rPr>
              <a:t>Psychological Bulletin</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136</a:t>
            </a:r>
            <a:r>
              <a:rPr lang="en-CA" sz="1400" dirty="0">
                <a:latin typeface="Arial" panose="020B0604020202020204" pitchFamily="34" charset="0"/>
                <a:cs typeface="Arial" panose="020B0604020202020204" pitchFamily="34" charset="0"/>
              </a:rPr>
              <a:t>(3), 375–389.</a:t>
            </a:r>
          </a:p>
          <a:p>
            <a:pPr marL="342900" indent="-342900">
              <a:spcAft>
                <a:spcPts val="0"/>
              </a:spcAft>
              <a:buFont typeface="+mj-lt"/>
              <a:buAutoNum type="arabicPeriod"/>
            </a:pPr>
            <a:r>
              <a:rPr lang="en-CA" sz="1400" dirty="0">
                <a:latin typeface="Arial" panose="020B0604020202020204" pitchFamily="34" charset="0"/>
                <a:cs typeface="Arial" panose="020B0604020202020204" pitchFamily="34" charset="0"/>
              </a:rPr>
              <a:t>Ho, S., </a:t>
            </a:r>
            <a:r>
              <a:rPr lang="en-CA" sz="1400" dirty="0" err="1">
                <a:latin typeface="Arial" panose="020B0604020202020204" pitchFamily="34" charset="0"/>
                <a:cs typeface="Arial" panose="020B0604020202020204" pitchFamily="34" charset="0"/>
              </a:rPr>
              <a:t>Kozik</a:t>
            </a:r>
            <a:r>
              <a:rPr lang="en-CA" sz="1400" dirty="0">
                <a:latin typeface="Arial" panose="020B0604020202020204" pitchFamily="34" charset="0"/>
                <a:cs typeface="Arial" panose="020B0604020202020204" pitchFamily="34" charset="0"/>
              </a:rPr>
              <a:t>, P., Gooderham, G. K., &amp; Handy, T. C. (2017). </a:t>
            </a:r>
            <a:r>
              <a:rPr lang="en-CA" sz="1400" i="1" dirty="0">
                <a:latin typeface="Arial" panose="020B0604020202020204" pitchFamily="34" charset="0"/>
                <a:cs typeface="Arial" panose="020B0604020202020204" pitchFamily="34" charset="0"/>
              </a:rPr>
              <a:t>Sleeping and Exercising to a Better Grade: The Impact of Sleep Quality and Aerobic Physical Activity on Academic Performance</a:t>
            </a:r>
            <a:r>
              <a:rPr lang="en-CA" sz="1400" dirty="0">
                <a:latin typeface="Arial" panose="020B0604020202020204" pitchFamily="34" charset="0"/>
                <a:cs typeface="Arial" panose="020B0604020202020204" pitchFamily="34" charset="0"/>
              </a:rPr>
              <a:t>. Unpublished manuscript.</a:t>
            </a:r>
          </a:p>
          <a:p>
            <a:pPr marL="342900" indent="-342900">
              <a:spcAft>
                <a:spcPts val="0"/>
              </a:spcAft>
              <a:buFont typeface="+mj-lt"/>
              <a:buAutoNum type="arabicPeriod"/>
            </a:pPr>
            <a:r>
              <a:rPr lang="en-CA" sz="1400" dirty="0" err="1">
                <a:latin typeface="Arial" panose="020B0604020202020204" pitchFamily="34" charset="0"/>
                <a:cs typeface="Arial" panose="020B0604020202020204" pitchFamily="34" charset="0"/>
              </a:rPr>
              <a:t>Kamijo</a:t>
            </a:r>
            <a:r>
              <a:rPr lang="en-CA" sz="1400" dirty="0">
                <a:latin typeface="Arial" panose="020B0604020202020204" pitchFamily="34" charset="0"/>
                <a:cs typeface="Arial" panose="020B0604020202020204" pitchFamily="34" charset="0"/>
              </a:rPr>
              <a:t>, K., &amp; Takeda, Y. (2009). General physical activity levels influence positive and negative priming effects in young adults. </a:t>
            </a:r>
            <a:r>
              <a:rPr lang="en-CA" sz="1400" i="1" dirty="0">
                <a:latin typeface="Arial" panose="020B0604020202020204" pitchFamily="34" charset="0"/>
                <a:cs typeface="Arial" panose="020B0604020202020204" pitchFamily="34" charset="0"/>
              </a:rPr>
              <a:t>Clinical Neurophysiology</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120</a:t>
            </a:r>
            <a:r>
              <a:rPr lang="en-CA" sz="1400" dirty="0">
                <a:latin typeface="Arial" panose="020B0604020202020204" pitchFamily="34" charset="0"/>
                <a:cs typeface="Arial" panose="020B0604020202020204" pitchFamily="34" charset="0"/>
              </a:rPr>
              <a:t>(3), 511–519.</a:t>
            </a:r>
            <a:endParaRPr lang="en-US" sz="3400" b="1" dirty="0">
              <a:solidFill>
                <a:srgbClr val="2E516B"/>
              </a:solidFill>
              <a:latin typeface="Arial" panose="020B0604020202020204" pitchFamily="34" charset="0"/>
              <a:cs typeface="Arial" panose="020B0604020202020204" pitchFamily="34" charset="0"/>
            </a:endParaRPr>
          </a:p>
          <a:p>
            <a:pPr>
              <a:spcAft>
                <a:spcPts val="1403"/>
              </a:spcAft>
            </a:pPr>
            <a:endParaRPr lang="en-US" sz="3400" b="1" dirty="0">
              <a:solidFill>
                <a:srgbClr val="2E516B"/>
              </a:solidFill>
              <a:latin typeface="Arial" panose="020B0604020202020204" pitchFamily="34" charset="0"/>
              <a:cs typeface="Arial" panose="020B0604020202020204" pitchFamily="34" charset="0"/>
            </a:endParaRPr>
          </a:p>
          <a:p>
            <a:pPr>
              <a:spcAft>
                <a:spcPts val="1403"/>
              </a:spcAft>
            </a:pPr>
            <a:r>
              <a:rPr lang="en-US" sz="4000" b="1" dirty="0">
                <a:solidFill>
                  <a:srgbClr val="2E516B"/>
                </a:solidFill>
                <a:latin typeface="Arial" panose="020B0604020202020204" pitchFamily="34" charset="0"/>
                <a:cs typeface="Arial" panose="020B0604020202020204" pitchFamily="34" charset="0"/>
              </a:rPr>
              <a:t>Acknowledgements </a:t>
            </a:r>
          </a:p>
          <a:p>
            <a:pPr defTabSz="1709953" fontAlgn="auto">
              <a:spcBef>
                <a:spcPts val="0"/>
              </a:spcBef>
              <a:spcAft>
                <a:spcPts val="1403"/>
              </a:spcAft>
              <a:defRPr/>
            </a:pPr>
            <a:r>
              <a:rPr lang="en-US" sz="2000" dirty="0">
                <a:solidFill>
                  <a:srgbClr val="000630"/>
                </a:solidFill>
                <a:latin typeface="Arial" panose="020B0604020202020204" pitchFamily="34" charset="0"/>
                <a:cs typeface="Arial" panose="020B0604020202020204" pitchFamily="34" charset="0"/>
              </a:rPr>
              <a:t>We acknowledge the support of the Natural Sciences and Engineering Research Council of Canada (NSERC).</a:t>
            </a:r>
          </a:p>
          <a:p>
            <a:pPr defTabSz="1709953" fontAlgn="auto">
              <a:spcBef>
                <a:spcPts val="0"/>
              </a:spcBef>
              <a:spcAft>
                <a:spcPts val="1403"/>
              </a:spcAft>
              <a:defRPr/>
            </a:pPr>
            <a:r>
              <a:rPr lang="en-US" sz="2000" dirty="0">
                <a:solidFill>
                  <a:srgbClr val="000630"/>
                </a:solidFill>
                <a:latin typeface="Arial" panose="020B0604020202020204" pitchFamily="34" charset="0"/>
                <a:cs typeface="Arial" panose="020B0604020202020204" pitchFamily="34" charset="0"/>
              </a:rPr>
              <a:t>Thank you to the Kitty </a:t>
            </a:r>
            <a:r>
              <a:rPr lang="en-US" sz="2000">
                <a:solidFill>
                  <a:srgbClr val="000630"/>
                </a:solidFill>
                <a:latin typeface="Arial" panose="020B0604020202020204" pitchFamily="34" charset="0"/>
                <a:cs typeface="Arial" panose="020B0604020202020204" pitchFamily="34" charset="0"/>
              </a:rPr>
              <a:t>Heller Alter Ego </a:t>
            </a:r>
            <a:r>
              <a:rPr lang="en-US" sz="2000" dirty="0">
                <a:solidFill>
                  <a:srgbClr val="000630"/>
                </a:solidFill>
                <a:latin typeface="Arial" panose="020B0604020202020204" pitchFamily="34" charset="0"/>
                <a:cs typeface="Arial" panose="020B0604020202020204" pitchFamily="34" charset="0"/>
              </a:rPr>
              <a:t>Trust for their support.</a:t>
            </a:r>
          </a:p>
          <a:p>
            <a:pPr defTabSz="1709953" fontAlgn="auto">
              <a:spcBef>
                <a:spcPts val="0"/>
              </a:spcBef>
              <a:spcAft>
                <a:spcPts val="1403"/>
              </a:spcAft>
              <a:defRPr/>
            </a:pPr>
            <a:r>
              <a:rPr lang="en-US" sz="2000" dirty="0">
                <a:solidFill>
                  <a:srgbClr val="000630"/>
                </a:solidFill>
                <a:latin typeface="Arial" panose="020B0604020202020204" pitchFamily="34" charset="0"/>
                <a:cs typeface="Arial" panose="020B0604020202020204" pitchFamily="34" charset="0"/>
              </a:rPr>
              <a:t>We thank the Physical Activity and Precision Health Cluster at the University of British Columbia for their support.</a:t>
            </a:r>
          </a:p>
        </p:txBody>
      </p:sp>
      <p:sp>
        <p:nvSpPr>
          <p:cNvPr id="33" name="TextBox 32">
            <a:extLst>
              <a:ext uri="{FF2B5EF4-FFF2-40B4-BE49-F238E27FC236}">
                <a16:creationId xmlns:a16="http://schemas.microsoft.com/office/drawing/2014/main" id="{238D3F1D-C465-3E4B-8FFA-397098A49260}"/>
              </a:ext>
            </a:extLst>
          </p:cNvPr>
          <p:cNvSpPr txBox="1"/>
          <p:nvPr/>
        </p:nvSpPr>
        <p:spPr>
          <a:xfrm>
            <a:off x="12239756" y="26334566"/>
            <a:ext cx="9720000" cy="12371114"/>
          </a:xfrm>
          <a:prstGeom prst="rect">
            <a:avLst/>
          </a:prstGeom>
          <a:noFill/>
        </p:spPr>
        <p:txBody>
          <a:bodyPr lIns="0" tIns="0" rIns="0" bIns="0"/>
          <a:lstStyle/>
          <a:p>
            <a:pPr defTabSz="1709953" fontAlgn="auto">
              <a:spcBef>
                <a:spcPts val="0"/>
              </a:spcBef>
              <a:spcAft>
                <a:spcPts val="1403"/>
              </a:spcAft>
              <a:defRPr/>
            </a:pPr>
            <a:r>
              <a:rPr lang="en-US" sz="4000" b="1" dirty="0">
                <a:solidFill>
                  <a:srgbClr val="2E516B"/>
                </a:solidFill>
                <a:latin typeface="Arial"/>
                <a:ea typeface="+mn-ea"/>
                <a:cs typeface="Arial"/>
              </a:rPr>
              <a:t>Conclusion</a:t>
            </a:r>
          </a:p>
          <a:p>
            <a:pPr defTabSz="1709953" fontAlgn="auto">
              <a:spcBef>
                <a:spcPts val="0"/>
              </a:spcBef>
              <a:spcAft>
                <a:spcPts val="1403"/>
              </a:spcAft>
              <a:defRPr/>
            </a:pPr>
            <a:r>
              <a:rPr lang="en-US" sz="3000" dirty="0">
                <a:latin typeface="Arial"/>
                <a:ea typeface="+mn-ea"/>
                <a:cs typeface="Arial"/>
              </a:rPr>
              <a:t>We demonstrate that PA modes and intensities differentially effected cognitive processes, such that particular combinations of mode and intensity benefitted cognition processes selectively. </a:t>
            </a:r>
          </a:p>
          <a:p>
            <a:pPr defTabSz="1709953" fontAlgn="auto">
              <a:spcBef>
                <a:spcPts val="0"/>
              </a:spcBef>
              <a:spcAft>
                <a:spcPts val="1403"/>
              </a:spcAft>
              <a:defRPr/>
            </a:pPr>
            <a:r>
              <a:rPr lang="en-US" sz="3000" dirty="0">
                <a:latin typeface="Arial"/>
                <a:ea typeface="+mn-ea"/>
                <a:cs typeface="Arial"/>
              </a:rPr>
              <a:t>Further, we have confirmed the importance of sex as an influential predictor of cognitive performance. </a:t>
            </a:r>
          </a:p>
          <a:p>
            <a:pPr defTabSz="1709953" fontAlgn="auto">
              <a:spcBef>
                <a:spcPts val="0"/>
              </a:spcBef>
              <a:spcAft>
                <a:spcPts val="1403"/>
              </a:spcAft>
              <a:defRPr/>
            </a:pPr>
            <a:r>
              <a:rPr lang="en-US" sz="3000" dirty="0">
                <a:latin typeface="Arial"/>
                <a:ea typeface="+mn-ea"/>
                <a:cs typeface="Arial"/>
              </a:rPr>
              <a:t>Despite assessing theoretically similar cognitive processes, it is evident from the differential findings that the neurophysiological effects of PA may achieve neurocognitive gains selectively. </a:t>
            </a:r>
          </a:p>
          <a:p>
            <a:pPr defTabSz="1709953" fontAlgn="auto">
              <a:spcBef>
                <a:spcPts val="0"/>
              </a:spcBef>
              <a:spcAft>
                <a:spcPts val="1403"/>
              </a:spcAft>
              <a:defRPr/>
            </a:pPr>
            <a:r>
              <a:rPr lang="en-US" sz="3000" dirty="0">
                <a:latin typeface="Arial"/>
                <a:ea typeface="+mn-ea"/>
                <a:cs typeface="Arial"/>
              </a:rPr>
              <a:t>Generally, these results suggest that PA is predictive of cognitive performance on attentional tasks, but little evidence supports gains in working memory in young adults.</a:t>
            </a:r>
            <a:endParaRPr lang="en-US" sz="3400" b="1" dirty="0">
              <a:solidFill>
                <a:srgbClr val="2E516B"/>
              </a:solidFill>
              <a:latin typeface="Arial" panose="020B0604020202020204" pitchFamily="34" charset="0"/>
              <a:cs typeface="Arial" panose="020B0604020202020204" pitchFamily="34" charset="0"/>
            </a:endParaRPr>
          </a:p>
          <a:p>
            <a:pPr defTabSz="1709953" fontAlgn="auto">
              <a:spcBef>
                <a:spcPts val="0"/>
              </a:spcBef>
              <a:spcAft>
                <a:spcPts val="1403"/>
              </a:spcAft>
              <a:defRPr/>
            </a:pPr>
            <a:r>
              <a:rPr lang="en-US" sz="3400" b="1" dirty="0">
                <a:solidFill>
                  <a:srgbClr val="2E516B"/>
                </a:solidFill>
                <a:latin typeface="Arial" panose="020B0604020202020204" pitchFamily="34" charset="0"/>
                <a:cs typeface="Arial" panose="020B0604020202020204" pitchFamily="34" charset="0"/>
              </a:rPr>
              <a:t>Limitations &amp; Future Directions</a:t>
            </a:r>
          </a:p>
          <a:p>
            <a:pPr defTabSz="1709953" fontAlgn="auto">
              <a:spcBef>
                <a:spcPts val="0"/>
              </a:spcBef>
              <a:spcAft>
                <a:spcPts val="1403"/>
              </a:spcAft>
              <a:defRPr/>
            </a:pPr>
            <a:r>
              <a:rPr lang="en-CA" sz="3000" dirty="0">
                <a:latin typeface="Arial" panose="020B0604020202020204" pitchFamily="34" charset="0"/>
                <a:cs typeface="Arial" panose="020B0604020202020204" pitchFamily="34" charset="0"/>
              </a:rPr>
              <a:t>Three limitations of this study should guide future research:</a:t>
            </a:r>
          </a:p>
          <a:p>
            <a:pPr marL="514350" indent="-514350" defTabSz="1709953" fontAlgn="auto">
              <a:spcBef>
                <a:spcPts val="0"/>
              </a:spcBef>
              <a:spcAft>
                <a:spcPts val="1403"/>
              </a:spcAft>
              <a:buFont typeface="+mj-lt"/>
              <a:buAutoNum type="arabicPeriod"/>
              <a:defRPr/>
            </a:pPr>
            <a:r>
              <a:rPr lang="en-CA" sz="3000" dirty="0">
                <a:latin typeface="Arial" panose="020B0604020202020204" pitchFamily="34" charset="0"/>
                <a:cs typeface="Arial" panose="020B0604020202020204" pitchFamily="34" charset="0"/>
              </a:rPr>
              <a:t>No direct measurement of PA was made.</a:t>
            </a:r>
          </a:p>
          <a:p>
            <a:pPr marL="514350" indent="-514350" defTabSz="1709953" fontAlgn="auto">
              <a:spcBef>
                <a:spcPts val="0"/>
              </a:spcBef>
              <a:spcAft>
                <a:spcPts val="1403"/>
              </a:spcAft>
              <a:buFont typeface="+mj-lt"/>
              <a:buAutoNum type="arabicPeriod"/>
              <a:defRPr/>
            </a:pPr>
            <a:r>
              <a:rPr lang="en-CA" sz="3000" dirty="0">
                <a:latin typeface="Arial" panose="020B0604020202020204" pitchFamily="34" charset="0"/>
                <a:cs typeface="Arial" panose="020B0604020202020204" pitchFamily="34" charset="0"/>
              </a:rPr>
              <a:t>The participant sample was largely female.</a:t>
            </a:r>
          </a:p>
          <a:p>
            <a:pPr marL="514350" indent="-514350" defTabSz="1709953" fontAlgn="auto">
              <a:spcBef>
                <a:spcPts val="0"/>
              </a:spcBef>
              <a:spcAft>
                <a:spcPts val="1403"/>
              </a:spcAft>
              <a:buFont typeface="+mj-lt"/>
              <a:buAutoNum type="arabicPeriod"/>
              <a:defRPr/>
            </a:pPr>
            <a:r>
              <a:rPr lang="en-CA" sz="3000" dirty="0">
                <a:latin typeface="Arial" panose="020B0604020202020204" pitchFamily="34" charset="0"/>
                <a:cs typeface="Arial" panose="020B0604020202020204" pitchFamily="34" charset="0"/>
              </a:rPr>
              <a:t>RCTs should assess the efficacy of different mode, duration, and intensity </a:t>
            </a:r>
            <a:r>
              <a:rPr lang="en-US" sz="3000" dirty="0">
                <a:latin typeface="Arial" panose="020B0604020202020204" pitchFamily="34" charset="0"/>
                <a:cs typeface="Arial" panose="020B0604020202020204" pitchFamily="34" charset="0"/>
              </a:rPr>
              <a:t>combinations.</a:t>
            </a:r>
          </a:p>
          <a:p>
            <a:pPr defTabSz="1709953" fontAlgn="auto">
              <a:spcBef>
                <a:spcPts val="0"/>
              </a:spcBef>
              <a:spcAft>
                <a:spcPts val="1403"/>
              </a:spcAft>
              <a:defRPr/>
            </a:pPr>
            <a:endParaRPr lang="en-US" sz="3000" dirty="0">
              <a:latin typeface="Arial"/>
              <a:ea typeface="+mn-ea"/>
              <a:cs typeface="Arial"/>
            </a:endParaRPr>
          </a:p>
          <a:p>
            <a:pPr defTabSz="1709953" fontAlgn="auto">
              <a:spcBef>
                <a:spcPts val="0"/>
              </a:spcBef>
              <a:spcAft>
                <a:spcPts val="1403"/>
              </a:spcAft>
              <a:defRPr/>
            </a:pPr>
            <a:endParaRPr lang="en-US" sz="2800" dirty="0">
              <a:latin typeface="Arial"/>
              <a:ea typeface="+mn-ea"/>
              <a:cs typeface="Arial"/>
            </a:endParaRPr>
          </a:p>
        </p:txBody>
      </p:sp>
      <p:pic>
        <p:nvPicPr>
          <p:cNvPr id="35" name="Picture 34">
            <a:extLst>
              <a:ext uri="{FF2B5EF4-FFF2-40B4-BE49-F238E27FC236}">
                <a16:creationId xmlns:a16="http://schemas.microsoft.com/office/drawing/2014/main" id="{B8C11480-32B2-7949-81D4-08059383C85B}"/>
              </a:ext>
            </a:extLst>
          </p:cNvPr>
          <p:cNvPicPr>
            <a:picLocks noChangeAspect="1"/>
          </p:cNvPicPr>
          <p:nvPr/>
        </p:nvPicPr>
        <p:blipFill>
          <a:blip r:embed="rId4"/>
          <a:stretch>
            <a:fillRect/>
          </a:stretch>
        </p:blipFill>
        <p:spPr>
          <a:xfrm>
            <a:off x="28547707" y="47960242"/>
            <a:ext cx="1979138" cy="1979138"/>
          </a:xfrm>
          <a:prstGeom prst="rect">
            <a:avLst/>
          </a:prstGeom>
        </p:spPr>
      </p:pic>
      <p:pic>
        <p:nvPicPr>
          <p:cNvPr id="8" name="Picture 7">
            <a:extLst>
              <a:ext uri="{FF2B5EF4-FFF2-40B4-BE49-F238E27FC236}">
                <a16:creationId xmlns:a16="http://schemas.microsoft.com/office/drawing/2014/main" id="{94860DA1-3EF1-FE4E-AEED-0F8E301E157C}"/>
              </a:ext>
            </a:extLst>
          </p:cNvPr>
          <p:cNvPicPr>
            <a:picLocks noChangeAspect="1"/>
          </p:cNvPicPr>
          <p:nvPr/>
        </p:nvPicPr>
        <p:blipFill>
          <a:blip r:embed="rId5"/>
          <a:stretch>
            <a:fillRect/>
          </a:stretch>
        </p:blipFill>
        <p:spPr>
          <a:xfrm>
            <a:off x="22828062" y="48523124"/>
            <a:ext cx="1979138" cy="804527"/>
          </a:xfrm>
          <a:prstGeom prst="rect">
            <a:avLst/>
          </a:prstGeom>
        </p:spPr>
      </p:pic>
      <p:sp>
        <p:nvSpPr>
          <p:cNvPr id="36" name="TextBox 35">
            <a:extLst>
              <a:ext uri="{FF2B5EF4-FFF2-40B4-BE49-F238E27FC236}">
                <a16:creationId xmlns:a16="http://schemas.microsoft.com/office/drawing/2014/main" id="{BC6874F0-559D-7C4D-9A5C-B6ED120F26CE}"/>
              </a:ext>
            </a:extLst>
          </p:cNvPr>
          <p:cNvSpPr txBox="1"/>
          <p:nvPr/>
        </p:nvSpPr>
        <p:spPr>
          <a:xfrm>
            <a:off x="957409" y="26334566"/>
            <a:ext cx="9720000" cy="7042213"/>
          </a:xfrm>
          <a:prstGeom prst="rect">
            <a:avLst/>
          </a:prstGeom>
          <a:noFill/>
        </p:spPr>
        <p:txBody>
          <a:bodyPr lIns="0" tIns="0" rIns="0" bIns="0"/>
          <a:lstStyle/>
          <a:p>
            <a:pPr defTabSz="1709953" fontAlgn="auto">
              <a:spcBef>
                <a:spcPts val="0"/>
              </a:spcBef>
              <a:spcAft>
                <a:spcPts val="1403"/>
              </a:spcAft>
              <a:defRPr/>
            </a:pPr>
            <a:r>
              <a:rPr lang="en-US" sz="4000" b="1" dirty="0">
                <a:solidFill>
                  <a:srgbClr val="2E516B"/>
                </a:solidFill>
                <a:latin typeface="Arial"/>
                <a:ea typeface="+mn-ea"/>
                <a:cs typeface="Arial"/>
              </a:rPr>
              <a:t>Results</a:t>
            </a:r>
          </a:p>
          <a:p>
            <a:pPr defTabSz="1709953" fontAlgn="auto">
              <a:spcBef>
                <a:spcPts val="0"/>
              </a:spcBef>
              <a:spcAft>
                <a:spcPts val="1403"/>
              </a:spcAft>
              <a:defRPr/>
            </a:pPr>
            <a:r>
              <a:rPr lang="en-US" sz="3000" dirty="0">
                <a:latin typeface="Arial"/>
                <a:ea typeface="+mn-ea"/>
                <a:cs typeface="Arial"/>
              </a:rPr>
              <a:t>We provide evidence of a relationship between attentional functioning and PA but not working memory and PA.</a:t>
            </a:r>
          </a:p>
          <a:p>
            <a:pPr defTabSz="1709953" fontAlgn="auto">
              <a:spcBef>
                <a:spcPts val="0"/>
              </a:spcBef>
              <a:spcAft>
                <a:spcPts val="1403"/>
              </a:spcAft>
              <a:defRPr/>
            </a:pPr>
            <a:r>
              <a:rPr lang="en-US" sz="3000" dirty="0">
                <a:latin typeface="Arial"/>
                <a:ea typeface="+mn-ea"/>
                <a:cs typeface="Arial"/>
              </a:rPr>
              <a:t>Consistent with the selective effects of PA on a subset of cognitive processes, PA mode and intensity differentially affect cognitive performance on tasks.</a:t>
            </a:r>
          </a:p>
          <a:p>
            <a:pPr defTabSz="1709953" fontAlgn="auto">
              <a:spcBef>
                <a:spcPts val="0"/>
              </a:spcBef>
              <a:spcAft>
                <a:spcPts val="1403"/>
              </a:spcAft>
              <a:defRPr/>
            </a:pPr>
            <a:r>
              <a:rPr lang="en-US" sz="3000" dirty="0">
                <a:latin typeface="Arial"/>
                <a:ea typeface="+mn-ea"/>
                <a:cs typeface="Arial"/>
              </a:rPr>
              <a:t>Sex was observed to be a significant predictor of cognitive performance in seven of nine measured tasks. Despite this, males and females only differed on four of those tasks. Our findings suggest that when controlling for PA, sex emerges as an important predictor of cognitive function. </a:t>
            </a:r>
          </a:p>
        </p:txBody>
      </p:sp>
      <p:grpSp>
        <p:nvGrpSpPr>
          <p:cNvPr id="38" name="Group 37">
            <a:extLst>
              <a:ext uri="{FF2B5EF4-FFF2-40B4-BE49-F238E27FC236}">
                <a16:creationId xmlns:a16="http://schemas.microsoft.com/office/drawing/2014/main" id="{40921917-A8A7-A142-B8D4-FA14C056CF4E}"/>
              </a:ext>
            </a:extLst>
          </p:cNvPr>
          <p:cNvGrpSpPr/>
          <p:nvPr/>
        </p:nvGrpSpPr>
        <p:grpSpPr>
          <a:xfrm>
            <a:off x="957408" y="20043833"/>
            <a:ext cx="32284694" cy="5518674"/>
            <a:chOff x="957409" y="16585002"/>
            <a:chExt cx="32284694" cy="5518674"/>
          </a:xfrm>
        </p:grpSpPr>
        <p:grpSp>
          <p:nvGrpSpPr>
            <p:cNvPr id="39" name="Group 71">
              <a:extLst>
                <a:ext uri="{FF2B5EF4-FFF2-40B4-BE49-F238E27FC236}">
                  <a16:creationId xmlns:a16="http://schemas.microsoft.com/office/drawing/2014/main" id="{8498FA66-967B-3547-9544-87BC1C4596A1}"/>
                </a:ext>
              </a:extLst>
            </p:cNvPr>
            <p:cNvGrpSpPr>
              <a:grpSpLocks/>
            </p:cNvGrpSpPr>
            <p:nvPr/>
          </p:nvGrpSpPr>
          <p:grpSpPr bwMode="auto">
            <a:xfrm>
              <a:off x="957409" y="16585002"/>
              <a:ext cx="32284694" cy="5518674"/>
              <a:chOff x="6926917" y="21325106"/>
              <a:chExt cx="31053087" cy="5176721"/>
            </a:xfrm>
          </p:grpSpPr>
          <p:grpSp>
            <p:nvGrpSpPr>
              <p:cNvPr id="43" name="Group 72">
                <a:extLst>
                  <a:ext uri="{FF2B5EF4-FFF2-40B4-BE49-F238E27FC236}">
                    <a16:creationId xmlns:a16="http://schemas.microsoft.com/office/drawing/2014/main" id="{E669C553-E905-654E-AB0B-62EC0418CF3E}"/>
                  </a:ext>
                </a:extLst>
              </p:cNvPr>
              <p:cNvGrpSpPr>
                <a:grpSpLocks/>
              </p:cNvGrpSpPr>
              <p:nvPr/>
            </p:nvGrpSpPr>
            <p:grpSpPr bwMode="auto">
              <a:xfrm>
                <a:off x="6926917" y="21325106"/>
                <a:ext cx="31053087" cy="5176721"/>
                <a:chOff x="4876800" y="16067308"/>
                <a:chExt cx="28651200" cy="7313591"/>
              </a:xfrm>
            </p:grpSpPr>
            <p:sp>
              <p:nvSpPr>
                <p:cNvPr id="57" name="Right Arrow 56">
                  <a:extLst>
                    <a:ext uri="{FF2B5EF4-FFF2-40B4-BE49-F238E27FC236}">
                      <a16:creationId xmlns:a16="http://schemas.microsoft.com/office/drawing/2014/main" id="{52B7C7A3-3E49-6B45-A9F1-05E5A5CD1E44}"/>
                    </a:ext>
                  </a:extLst>
                </p:cNvPr>
                <p:cNvSpPr>
                  <a:spLocks noChangeArrowheads="1"/>
                </p:cNvSpPr>
                <p:nvPr/>
              </p:nvSpPr>
              <p:spPr bwMode="auto">
                <a:xfrm>
                  <a:off x="4876800" y="22075621"/>
                  <a:ext cx="28651200" cy="1305278"/>
                </a:xfrm>
                <a:prstGeom prst="rightArrow">
                  <a:avLst>
                    <a:gd name="adj1" fmla="val 50000"/>
                    <a:gd name="adj2" fmla="val 49959"/>
                  </a:avLst>
                </a:prstGeom>
                <a:solidFill>
                  <a:srgbClr val="2E516B"/>
                </a:solidFill>
                <a:ln w="9525">
                  <a:solidFill>
                    <a:srgbClr val="2E516B"/>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ltLang="en-US">
                    <a:solidFill>
                      <a:srgbClr val="FFFFFF"/>
                    </a:solidFill>
                  </a:endParaRPr>
                </a:p>
              </p:txBody>
            </p:sp>
            <p:sp>
              <p:nvSpPr>
                <p:cNvPr id="58" name="Rectangle 57">
                  <a:extLst>
                    <a:ext uri="{FF2B5EF4-FFF2-40B4-BE49-F238E27FC236}">
                      <a16:creationId xmlns:a16="http://schemas.microsoft.com/office/drawing/2014/main" id="{E3369753-0040-5F4B-840F-C76552246A6B}"/>
                    </a:ext>
                  </a:extLst>
                </p:cNvPr>
                <p:cNvSpPr>
                  <a:spLocks noChangeArrowheads="1"/>
                </p:cNvSpPr>
                <p:nvPr/>
              </p:nvSpPr>
              <p:spPr bwMode="auto">
                <a:xfrm>
                  <a:off x="26561837" y="16067308"/>
                  <a:ext cx="2785879" cy="6008313"/>
                </a:xfrm>
                <a:prstGeom prst="rect">
                  <a:avLst/>
                </a:prstGeom>
                <a:solidFill>
                  <a:srgbClr val="E7E7E8"/>
                </a:solidFill>
                <a:ln w="9525">
                  <a:solidFill>
                    <a:srgbClr val="E7E7E8"/>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ltLang="en-US">
                    <a:solidFill>
                      <a:srgbClr val="FFFFFF"/>
                    </a:solidFill>
                  </a:endParaRPr>
                </a:p>
              </p:txBody>
            </p:sp>
            <p:sp>
              <p:nvSpPr>
                <p:cNvPr id="59" name="Rectangle 58">
                  <a:extLst>
                    <a:ext uri="{FF2B5EF4-FFF2-40B4-BE49-F238E27FC236}">
                      <a16:creationId xmlns:a16="http://schemas.microsoft.com/office/drawing/2014/main" id="{21BB107C-CD18-1445-9F07-B4AD68F68DF0}"/>
                    </a:ext>
                  </a:extLst>
                </p:cNvPr>
                <p:cNvSpPr>
                  <a:spLocks noChangeArrowheads="1"/>
                </p:cNvSpPr>
                <p:nvPr/>
              </p:nvSpPr>
              <p:spPr bwMode="auto">
                <a:xfrm>
                  <a:off x="29804706" y="16067309"/>
                  <a:ext cx="2787344" cy="6008313"/>
                </a:xfrm>
                <a:prstGeom prst="rect">
                  <a:avLst/>
                </a:prstGeom>
                <a:solidFill>
                  <a:srgbClr val="E7E7E8"/>
                </a:solidFill>
                <a:ln w="9525">
                  <a:solidFill>
                    <a:srgbClr val="E7E7E8"/>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ltLang="en-US">
                    <a:solidFill>
                      <a:srgbClr val="FFFFFF"/>
                    </a:solidFill>
                  </a:endParaRPr>
                </a:p>
              </p:txBody>
            </p:sp>
            <p:sp>
              <p:nvSpPr>
                <p:cNvPr id="60" name="Rectangle 59">
                  <a:extLst>
                    <a:ext uri="{FF2B5EF4-FFF2-40B4-BE49-F238E27FC236}">
                      <a16:creationId xmlns:a16="http://schemas.microsoft.com/office/drawing/2014/main" id="{A8EA8DC8-B60C-A74E-8701-90FA064BEFEF}"/>
                    </a:ext>
                  </a:extLst>
                </p:cNvPr>
                <p:cNvSpPr>
                  <a:spLocks noChangeArrowheads="1"/>
                </p:cNvSpPr>
                <p:nvPr/>
              </p:nvSpPr>
              <p:spPr bwMode="auto">
                <a:xfrm>
                  <a:off x="4876800" y="16067308"/>
                  <a:ext cx="2787343" cy="6008313"/>
                </a:xfrm>
                <a:prstGeom prst="rect">
                  <a:avLst/>
                </a:prstGeom>
                <a:solidFill>
                  <a:srgbClr val="E7E7E8"/>
                </a:solidFill>
                <a:ln w="9525">
                  <a:solidFill>
                    <a:srgbClr val="E7E7E8"/>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ltLang="en-US" dirty="0">
                    <a:solidFill>
                      <a:srgbClr val="FFFFFF"/>
                    </a:solidFill>
                  </a:endParaRPr>
                </a:p>
              </p:txBody>
            </p:sp>
            <p:sp>
              <p:nvSpPr>
                <p:cNvPr id="61" name="Rectangle 60">
                  <a:extLst>
                    <a:ext uri="{FF2B5EF4-FFF2-40B4-BE49-F238E27FC236}">
                      <a16:creationId xmlns:a16="http://schemas.microsoft.com/office/drawing/2014/main" id="{2B47920D-971C-774C-92CF-B1837AB1D23E}"/>
                    </a:ext>
                  </a:extLst>
                </p:cNvPr>
                <p:cNvSpPr>
                  <a:spLocks noChangeArrowheads="1"/>
                </p:cNvSpPr>
                <p:nvPr/>
              </p:nvSpPr>
              <p:spPr bwMode="auto">
                <a:xfrm>
                  <a:off x="8121133" y="16067310"/>
                  <a:ext cx="17982250" cy="2785489"/>
                </a:xfrm>
                <a:prstGeom prst="rect">
                  <a:avLst/>
                </a:prstGeom>
                <a:solidFill>
                  <a:srgbClr val="2E516B"/>
                </a:solidFill>
                <a:ln w="9525">
                  <a:solidFill>
                    <a:srgbClr val="2E516B"/>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ltLang="en-US">
                    <a:solidFill>
                      <a:srgbClr val="FFFFFF"/>
                    </a:solidFill>
                  </a:endParaRPr>
                </a:p>
              </p:txBody>
            </p:sp>
            <p:sp>
              <p:nvSpPr>
                <p:cNvPr id="62" name="Rectangle 61">
                  <a:extLst>
                    <a:ext uri="{FF2B5EF4-FFF2-40B4-BE49-F238E27FC236}">
                      <a16:creationId xmlns:a16="http://schemas.microsoft.com/office/drawing/2014/main" id="{D7529214-5711-9B49-B0CE-54A207E79739}"/>
                    </a:ext>
                  </a:extLst>
                </p:cNvPr>
                <p:cNvSpPr>
                  <a:spLocks noChangeArrowheads="1"/>
                </p:cNvSpPr>
                <p:nvPr/>
              </p:nvSpPr>
              <p:spPr bwMode="auto">
                <a:xfrm>
                  <a:off x="8121133" y="19290132"/>
                  <a:ext cx="17982250" cy="2785489"/>
                </a:xfrm>
                <a:prstGeom prst="rect">
                  <a:avLst/>
                </a:prstGeom>
                <a:solidFill>
                  <a:srgbClr val="E7E7E8"/>
                </a:solidFill>
                <a:ln w="9525">
                  <a:solidFill>
                    <a:srgbClr val="E7E7E8"/>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ltLang="en-US">
                    <a:solidFill>
                      <a:srgbClr val="FFFFFF"/>
                    </a:solidFill>
                  </a:endParaRPr>
                </a:p>
              </p:txBody>
            </p:sp>
          </p:grpSp>
          <p:sp>
            <p:nvSpPr>
              <p:cNvPr id="44" name="TextBox 73">
                <a:extLst>
                  <a:ext uri="{FF2B5EF4-FFF2-40B4-BE49-F238E27FC236}">
                    <a16:creationId xmlns:a16="http://schemas.microsoft.com/office/drawing/2014/main" id="{AF49BDFE-6F7E-6F43-BFF0-D91552064B8C}"/>
                  </a:ext>
                </a:extLst>
              </p:cNvPr>
              <p:cNvSpPr txBox="1">
                <a:spLocks noChangeArrowheads="1"/>
              </p:cNvSpPr>
              <p:nvPr/>
            </p:nvSpPr>
            <p:spPr bwMode="auto">
              <a:xfrm>
                <a:off x="6934372" y="24298771"/>
                <a:ext cx="3020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latin typeface="Arial" panose="020B0604020202020204" pitchFamily="34" charset="0"/>
                  </a:rPr>
                  <a:t>Training</a:t>
                </a:r>
              </a:p>
            </p:txBody>
          </p:sp>
          <p:sp>
            <p:nvSpPr>
              <p:cNvPr id="45" name="TextBox 74">
                <a:extLst>
                  <a:ext uri="{FF2B5EF4-FFF2-40B4-BE49-F238E27FC236}">
                    <a16:creationId xmlns:a16="http://schemas.microsoft.com/office/drawing/2014/main" id="{3544AE99-927C-8541-A802-E2A14A2F5FBB}"/>
                  </a:ext>
                </a:extLst>
              </p:cNvPr>
              <p:cNvSpPr txBox="1">
                <a:spLocks noChangeArrowheads="1"/>
              </p:cNvSpPr>
              <p:nvPr/>
            </p:nvSpPr>
            <p:spPr bwMode="auto">
              <a:xfrm>
                <a:off x="6926917" y="21733090"/>
                <a:ext cx="3027363"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800" dirty="0">
                    <a:latin typeface="Arial" panose="020B0604020202020204" pitchFamily="34" charset="0"/>
                  </a:rPr>
                  <a:t>Day 1</a:t>
                </a:r>
              </a:p>
            </p:txBody>
          </p:sp>
          <p:sp>
            <p:nvSpPr>
              <p:cNvPr id="46" name="TextBox 75">
                <a:extLst>
                  <a:ext uri="{FF2B5EF4-FFF2-40B4-BE49-F238E27FC236}">
                    <a16:creationId xmlns:a16="http://schemas.microsoft.com/office/drawing/2014/main" id="{A2CFF9CE-A08F-1448-9518-5033036C1FD0}"/>
                  </a:ext>
                </a:extLst>
              </p:cNvPr>
              <p:cNvSpPr txBox="1">
                <a:spLocks noChangeArrowheads="1"/>
              </p:cNvSpPr>
              <p:nvPr/>
            </p:nvSpPr>
            <p:spPr bwMode="auto">
              <a:xfrm>
                <a:off x="10431451" y="22527130"/>
                <a:ext cx="19487227"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At home</a:t>
                </a:r>
              </a:p>
            </p:txBody>
          </p:sp>
          <p:sp>
            <p:nvSpPr>
              <p:cNvPr id="47" name="TextBox 77">
                <a:extLst>
                  <a:ext uri="{FF2B5EF4-FFF2-40B4-BE49-F238E27FC236}">
                    <a16:creationId xmlns:a16="http://schemas.microsoft.com/office/drawing/2014/main" id="{AE26AA33-40CC-E145-95AC-BCBBFD8B0691}"/>
                  </a:ext>
                </a:extLst>
              </p:cNvPr>
              <p:cNvSpPr txBox="1">
                <a:spLocks noChangeArrowheads="1"/>
              </p:cNvSpPr>
              <p:nvPr/>
            </p:nvSpPr>
            <p:spPr bwMode="auto">
              <a:xfrm>
                <a:off x="10450359" y="24330482"/>
                <a:ext cx="194872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latin typeface="Arial" panose="020B0604020202020204" pitchFamily="34" charset="0"/>
                  </a:rPr>
                  <a:t>Daily Exercise Questionnaire</a:t>
                </a:r>
              </a:p>
            </p:txBody>
          </p:sp>
          <p:sp>
            <p:nvSpPr>
              <p:cNvPr id="48" name="TextBox 78">
                <a:extLst>
                  <a:ext uri="{FF2B5EF4-FFF2-40B4-BE49-F238E27FC236}">
                    <a16:creationId xmlns:a16="http://schemas.microsoft.com/office/drawing/2014/main" id="{635891BA-5843-574F-A538-77B733E90A7D}"/>
                  </a:ext>
                </a:extLst>
              </p:cNvPr>
              <p:cNvSpPr txBox="1">
                <a:spLocks noChangeArrowheads="1"/>
              </p:cNvSpPr>
              <p:nvPr/>
            </p:nvSpPr>
            <p:spPr bwMode="auto">
              <a:xfrm>
                <a:off x="30465653" y="22217715"/>
                <a:ext cx="3065819" cy="372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n-US" altLang="en-US" sz="2800" b="1" dirty="0">
                    <a:solidFill>
                      <a:srgbClr val="000630"/>
                    </a:solidFill>
                    <a:latin typeface="Arial" panose="020B0604020202020204" pitchFamily="34" charset="0"/>
                  </a:rPr>
                  <a:t>Cognitive Assessments</a:t>
                </a:r>
              </a:p>
              <a:p>
                <a:pPr marL="342900" indent="-342900" eaLnBrk="1" hangingPunct="1">
                  <a:buFont typeface="Arial" panose="020B0604020202020204" pitchFamily="34" charset="0"/>
                  <a:buChar char="•"/>
                </a:pPr>
                <a:r>
                  <a:rPr lang="en-US" altLang="en-US" sz="2400" dirty="0">
                    <a:solidFill>
                      <a:srgbClr val="000630"/>
                    </a:solidFill>
                    <a:latin typeface="Arial" panose="020B0604020202020204" pitchFamily="34" charset="0"/>
                  </a:rPr>
                  <a:t>Attention Network Test</a:t>
                </a:r>
              </a:p>
              <a:p>
                <a:pPr marL="342900" indent="-342900" eaLnBrk="1" hangingPunct="1">
                  <a:buFont typeface="Arial" panose="020B0604020202020204" pitchFamily="34" charset="0"/>
                  <a:buChar char="•"/>
                </a:pPr>
                <a:r>
                  <a:rPr lang="en-US" altLang="en-US" sz="2400" dirty="0">
                    <a:solidFill>
                      <a:srgbClr val="000630"/>
                    </a:solidFill>
                    <a:latin typeface="Arial" panose="020B0604020202020204" pitchFamily="34" charset="0"/>
                  </a:rPr>
                  <a:t>Sustained Attention to Response Task</a:t>
                </a:r>
              </a:p>
              <a:p>
                <a:pPr marL="342900" indent="-342900" eaLnBrk="1" hangingPunct="1">
                  <a:buFont typeface="Arial" panose="020B0604020202020204" pitchFamily="34" charset="0"/>
                  <a:buChar char="•"/>
                </a:pPr>
                <a:r>
                  <a:rPr lang="en-US" altLang="en-US" sz="2400" dirty="0">
                    <a:solidFill>
                      <a:srgbClr val="000630"/>
                    </a:solidFill>
                    <a:latin typeface="Arial" panose="020B0604020202020204" pitchFamily="34" charset="0"/>
                  </a:rPr>
                  <a:t>Backward Digit Span</a:t>
                </a:r>
              </a:p>
              <a:p>
                <a:pPr marL="342900" indent="-342900" eaLnBrk="1" hangingPunct="1">
                  <a:buFont typeface="Arial" panose="020B0604020202020204" pitchFamily="34" charset="0"/>
                  <a:buChar char="•"/>
                </a:pPr>
                <a:r>
                  <a:rPr lang="en-US" altLang="en-US" sz="2400" dirty="0">
                    <a:solidFill>
                      <a:srgbClr val="000630"/>
                    </a:solidFill>
                    <a:latin typeface="Arial" panose="020B0604020202020204" pitchFamily="34" charset="0"/>
                  </a:rPr>
                  <a:t>Sternberg Task</a:t>
                </a:r>
              </a:p>
              <a:p>
                <a:endParaRPr lang="en-US" altLang="en-US" sz="2800" dirty="0">
                  <a:latin typeface="Arial" panose="020B0604020202020204" pitchFamily="34" charset="0"/>
                </a:endParaRPr>
              </a:p>
            </p:txBody>
          </p:sp>
          <p:sp>
            <p:nvSpPr>
              <p:cNvPr id="49" name="Rectangle 48">
                <a:extLst>
                  <a:ext uri="{FF2B5EF4-FFF2-40B4-BE49-F238E27FC236}">
                    <a16:creationId xmlns:a16="http://schemas.microsoft.com/office/drawing/2014/main" id="{33BD8F5A-9EF6-834E-9664-F0311A4AB523}"/>
                  </a:ext>
                </a:extLst>
              </p:cNvPr>
              <p:cNvSpPr/>
              <p:nvPr/>
            </p:nvSpPr>
            <p:spPr>
              <a:xfrm>
                <a:off x="33941547" y="22220762"/>
                <a:ext cx="3021013" cy="2627223"/>
              </a:xfrm>
              <a:prstGeom prst="rect">
                <a:avLst/>
              </a:prstGeom>
            </p:spPr>
            <p:txBody>
              <a:bodyPr>
                <a:spAutoFit/>
              </a:bodyPr>
              <a:lstStyle/>
              <a:p>
                <a:pPr algn="ctr" eaLnBrk="1" hangingPunct="1">
                  <a:spcAft>
                    <a:spcPts val="0"/>
                  </a:spcAft>
                  <a:defRPr/>
                </a:pPr>
                <a:r>
                  <a:rPr lang="en-US" altLang="en-US" sz="2800" b="1" dirty="0">
                    <a:solidFill>
                      <a:srgbClr val="000630"/>
                    </a:solidFill>
                    <a:latin typeface="Arial" charset="0"/>
                    <a:ea typeface="ＭＳ Ｐゴシック" charset="-128"/>
                  </a:rPr>
                  <a:t>Physical Activity Assessments</a:t>
                </a:r>
              </a:p>
              <a:p>
                <a:pPr marL="457200" indent="-457200" eaLnBrk="1" hangingPunct="1">
                  <a:spcAft>
                    <a:spcPts val="0"/>
                  </a:spcAft>
                  <a:buFont typeface="Arial" charset="0"/>
                  <a:buChar char="•"/>
                  <a:defRPr/>
                </a:pPr>
                <a:r>
                  <a:rPr lang="en-US" sz="2400" dirty="0">
                    <a:solidFill>
                      <a:srgbClr val="000630"/>
                    </a:solidFill>
                    <a:latin typeface="Arial"/>
                    <a:ea typeface=""/>
                    <a:cs typeface="Arial"/>
                  </a:rPr>
                  <a:t>International Physical Activity Questionnaire</a:t>
                </a:r>
              </a:p>
              <a:p>
                <a:pPr marL="457200" indent="-457200" eaLnBrk="1" hangingPunct="1">
                  <a:spcAft>
                    <a:spcPts val="0"/>
                  </a:spcAft>
                  <a:buFont typeface="Arial" charset="0"/>
                  <a:buChar char="•"/>
                  <a:defRPr/>
                </a:pPr>
                <a:r>
                  <a:rPr lang="en-US" sz="2400" dirty="0">
                    <a:solidFill>
                      <a:srgbClr val="000630"/>
                    </a:solidFill>
                    <a:latin typeface="Arial"/>
                    <a:ea typeface=""/>
                    <a:cs typeface="Arial"/>
                  </a:rPr>
                  <a:t>Daily Exercise Questionnaire</a:t>
                </a:r>
              </a:p>
            </p:txBody>
          </p:sp>
          <p:sp>
            <p:nvSpPr>
              <p:cNvPr id="50" name="TextBox 80">
                <a:extLst>
                  <a:ext uri="{FF2B5EF4-FFF2-40B4-BE49-F238E27FC236}">
                    <a16:creationId xmlns:a16="http://schemas.microsoft.com/office/drawing/2014/main" id="{6E91FE92-91B1-6F4B-9851-E9451CF1A878}"/>
                  </a:ext>
                </a:extLst>
              </p:cNvPr>
              <p:cNvSpPr txBox="1">
                <a:spLocks noChangeArrowheads="1"/>
              </p:cNvSpPr>
              <p:nvPr/>
            </p:nvSpPr>
            <p:spPr bwMode="auto">
              <a:xfrm>
                <a:off x="11151028" y="21736367"/>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1</a:t>
                </a:r>
              </a:p>
            </p:txBody>
          </p:sp>
          <p:sp>
            <p:nvSpPr>
              <p:cNvPr id="51" name="TextBox 81">
                <a:extLst>
                  <a:ext uri="{FF2B5EF4-FFF2-40B4-BE49-F238E27FC236}">
                    <a16:creationId xmlns:a16="http://schemas.microsoft.com/office/drawing/2014/main" id="{A6542D48-BF90-EF4E-8A03-1AC0ED11C76A}"/>
                  </a:ext>
                </a:extLst>
              </p:cNvPr>
              <p:cNvSpPr txBox="1">
                <a:spLocks noChangeArrowheads="1"/>
              </p:cNvSpPr>
              <p:nvPr/>
            </p:nvSpPr>
            <p:spPr bwMode="auto">
              <a:xfrm>
                <a:off x="13816440" y="21736367"/>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2</a:t>
                </a:r>
              </a:p>
            </p:txBody>
          </p:sp>
          <p:sp>
            <p:nvSpPr>
              <p:cNvPr id="52" name="TextBox 82">
                <a:extLst>
                  <a:ext uri="{FF2B5EF4-FFF2-40B4-BE49-F238E27FC236}">
                    <a16:creationId xmlns:a16="http://schemas.microsoft.com/office/drawing/2014/main" id="{B5F0D950-D2C9-3249-9254-F44802A4A65F}"/>
                  </a:ext>
                </a:extLst>
              </p:cNvPr>
              <p:cNvSpPr txBox="1">
                <a:spLocks noChangeArrowheads="1"/>
              </p:cNvSpPr>
              <p:nvPr/>
            </p:nvSpPr>
            <p:spPr bwMode="auto">
              <a:xfrm>
                <a:off x="16713337" y="21736367"/>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3</a:t>
                </a:r>
              </a:p>
            </p:txBody>
          </p:sp>
          <p:sp>
            <p:nvSpPr>
              <p:cNvPr id="53" name="TextBox 83">
                <a:extLst>
                  <a:ext uri="{FF2B5EF4-FFF2-40B4-BE49-F238E27FC236}">
                    <a16:creationId xmlns:a16="http://schemas.microsoft.com/office/drawing/2014/main" id="{DEBBA54A-0E50-CD41-891A-39CE9E9F0C6C}"/>
                  </a:ext>
                </a:extLst>
              </p:cNvPr>
              <p:cNvSpPr txBox="1">
                <a:spLocks noChangeArrowheads="1"/>
              </p:cNvSpPr>
              <p:nvPr/>
            </p:nvSpPr>
            <p:spPr bwMode="auto">
              <a:xfrm>
                <a:off x="19516360" y="21736367"/>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4</a:t>
                </a:r>
              </a:p>
            </p:txBody>
          </p:sp>
          <p:sp>
            <p:nvSpPr>
              <p:cNvPr id="54" name="TextBox 84">
                <a:extLst>
                  <a:ext uri="{FF2B5EF4-FFF2-40B4-BE49-F238E27FC236}">
                    <a16:creationId xmlns:a16="http://schemas.microsoft.com/office/drawing/2014/main" id="{248D110B-EA6C-3842-B6BD-89ACA8F0524E}"/>
                  </a:ext>
                </a:extLst>
              </p:cNvPr>
              <p:cNvSpPr txBox="1">
                <a:spLocks noChangeArrowheads="1"/>
              </p:cNvSpPr>
              <p:nvPr/>
            </p:nvSpPr>
            <p:spPr bwMode="auto">
              <a:xfrm>
                <a:off x="22319382" y="21733090"/>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5</a:t>
                </a:r>
              </a:p>
            </p:txBody>
          </p:sp>
          <p:sp>
            <p:nvSpPr>
              <p:cNvPr id="55" name="TextBox 85">
                <a:extLst>
                  <a:ext uri="{FF2B5EF4-FFF2-40B4-BE49-F238E27FC236}">
                    <a16:creationId xmlns:a16="http://schemas.microsoft.com/office/drawing/2014/main" id="{55108C99-986D-B44D-8A03-7E266D732B58}"/>
                  </a:ext>
                </a:extLst>
              </p:cNvPr>
              <p:cNvSpPr txBox="1">
                <a:spLocks noChangeArrowheads="1"/>
              </p:cNvSpPr>
              <p:nvPr/>
            </p:nvSpPr>
            <p:spPr bwMode="auto">
              <a:xfrm>
                <a:off x="25122405" y="21733090"/>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6</a:t>
                </a:r>
              </a:p>
            </p:txBody>
          </p:sp>
          <p:sp>
            <p:nvSpPr>
              <p:cNvPr id="56" name="TextBox 86">
                <a:extLst>
                  <a:ext uri="{FF2B5EF4-FFF2-40B4-BE49-F238E27FC236}">
                    <a16:creationId xmlns:a16="http://schemas.microsoft.com/office/drawing/2014/main" id="{21A5E6CE-D6DF-2A45-9247-2197C4E3E187}"/>
                  </a:ext>
                </a:extLst>
              </p:cNvPr>
              <p:cNvSpPr txBox="1">
                <a:spLocks noChangeArrowheads="1"/>
              </p:cNvSpPr>
              <p:nvPr/>
            </p:nvSpPr>
            <p:spPr bwMode="auto">
              <a:xfrm>
                <a:off x="27925427" y="21735502"/>
                <a:ext cx="1349828" cy="4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solidFill>
                      <a:schemeClr val="bg1"/>
                    </a:solidFill>
                    <a:latin typeface="Arial" panose="020B0604020202020204" pitchFamily="34" charset="0"/>
                  </a:rPr>
                  <a:t>Day 7</a:t>
                </a:r>
              </a:p>
            </p:txBody>
          </p:sp>
        </p:grpSp>
        <p:sp>
          <p:nvSpPr>
            <p:cNvPr id="40" name="TextBox 74">
              <a:extLst>
                <a:ext uri="{FF2B5EF4-FFF2-40B4-BE49-F238E27FC236}">
                  <a16:creationId xmlns:a16="http://schemas.microsoft.com/office/drawing/2014/main" id="{112C5E7E-90CE-4C4C-BFA8-7F0FDCDC5F9C}"/>
                </a:ext>
              </a:extLst>
            </p:cNvPr>
            <p:cNvSpPr txBox="1">
              <a:spLocks noChangeArrowheads="1"/>
            </p:cNvSpPr>
            <p:nvPr/>
          </p:nvSpPr>
          <p:spPr bwMode="auto">
            <a:xfrm>
              <a:off x="957409" y="17841159"/>
              <a:ext cx="3147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800" dirty="0">
                  <a:latin typeface="Arial" panose="020B0604020202020204" pitchFamily="34" charset="0"/>
                </a:rPr>
                <a:t>In lab</a:t>
              </a:r>
            </a:p>
          </p:txBody>
        </p:sp>
        <p:sp>
          <p:nvSpPr>
            <p:cNvPr id="41" name="TextBox 86">
              <a:extLst>
                <a:ext uri="{FF2B5EF4-FFF2-40B4-BE49-F238E27FC236}">
                  <a16:creationId xmlns:a16="http://schemas.microsoft.com/office/drawing/2014/main" id="{53BBA094-D67A-9C4F-83D5-292376781CBB}"/>
                </a:ext>
              </a:extLst>
            </p:cNvPr>
            <p:cNvSpPr txBox="1">
              <a:spLocks noChangeArrowheads="1"/>
            </p:cNvSpPr>
            <p:nvPr/>
          </p:nvSpPr>
          <p:spPr bwMode="auto">
            <a:xfrm>
              <a:off x="26321747" y="17019934"/>
              <a:ext cx="14033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latin typeface="Arial" panose="020B0604020202020204" pitchFamily="34" charset="0"/>
                </a:rPr>
                <a:t>Day 8</a:t>
              </a:r>
            </a:p>
          </p:txBody>
        </p:sp>
        <p:sp>
          <p:nvSpPr>
            <p:cNvPr id="42" name="TextBox 86">
              <a:extLst>
                <a:ext uri="{FF2B5EF4-FFF2-40B4-BE49-F238E27FC236}">
                  <a16:creationId xmlns:a16="http://schemas.microsoft.com/office/drawing/2014/main" id="{82CF4F9B-5817-1149-83EA-B065B9920E6C}"/>
                </a:ext>
              </a:extLst>
            </p:cNvPr>
            <p:cNvSpPr txBox="1">
              <a:spLocks noChangeArrowheads="1"/>
            </p:cNvSpPr>
            <p:nvPr/>
          </p:nvSpPr>
          <p:spPr bwMode="auto">
            <a:xfrm>
              <a:off x="29912208" y="17019934"/>
              <a:ext cx="14033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dirty="0">
                  <a:latin typeface="Arial" panose="020B0604020202020204" pitchFamily="34" charset="0"/>
                </a:rPr>
                <a:t>Day 8</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UBC Psychology</Template>
  <TotalTime>1261</TotalTime>
  <Words>2131</Words>
  <Application>Microsoft Macintosh PowerPoint</Application>
  <PresentationFormat>Custom</PresentationFormat>
  <Paragraphs>542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Office Theme</vt:lpstr>
      <vt:lpstr>PowerPoint Presentation</vt:lpstr>
    </vt:vector>
  </TitlesOfParts>
  <Company>UBC Communications and Marketing</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DesignTwo</dc:creator>
  <cp:lastModifiedBy>Microsoft Office User</cp:lastModifiedBy>
  <cp:revision>104</cp:revision>
  <cp:lastPrinted>2016-09-15T16:43:12Z</cp:lastPrinted>
  <dcterms:created xsi:type="dcterms:W3CDTF">2016-08-03T20:22:44Z</dcterms:created>
  <dcterms:modified xsi:type="dcterms:W3CDTF">2019-02-27T22:31:27Z</dcterms:modified>
</cp:coreProperties>
</file>